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3"/>
  </p:notesMasterIdLst>
  <p:handoutMasterIdLst>
    <p:handoutMasterId r:id="rId104"/>
  </p:handoutMasterIdLst>
  <p:sldIdLst>
    <p:sldId id="417" r:id="rId2"/>
    <p:sldId id="416" r:id="rId3"/>
    <p:sldId id="587" r:id="rId4"/>
    <p:sldId id="590" r:id="rId5"/>
    <p:sldId id="302" r:id="rId6"/>
    <p:sldId id="497" r:id="rId7"/>
    <p:sldId id="303" r:id="rId8"/>
    <p:sldId id="509" r:id="rId9"/>
    <p:sldId id="510" r:id="rId10"/>
    <p:sldId id="511" r:id="rId11"/>
    <p:sldId id="512" r:id="rId12"/>
    <p:sldId id="519" r:id="rId13"/>
    <p:sldId id="513" r:id="rId14"/>
    <p:sldId id="514" r:id="rId15"/>
    <p:sldId id="515" r:id="rId16"/>
    <p:sldId id="516" r:id="rId17"/>
    <p:sldId id="517" r:id="rId18"/>
    <p:sldId id="518" r:id="rId19"/>
    <p:sldId id="588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589" r:id="rId69"/>
    <p:sldId id="520" r:id="rId70"/>
    <p:sldId id="521" r:id="rId71"/>
    <p:sldId id="582" r:id="rId72"/>
    <p:sldId id="355" r:id="rId73"/>
    <p:sldId id="481" r:id="rId74"/>
    <p:sldId id="356" r:id="rId75"/>
    <p:sldId id="357" r:id="rId76"/>
    <p:sldId id="483" r:id="rId77"/>
    <p:sldId id="358" r:id="rId78"/>
    <p:sldId id="359" r:id="rId79"/>
    <p:sldId id="360" r:id="rId80"/>
    <p:sldId id="361" r:id="rId81"/>
    <p:sldId id="362" r:id="rId82"/>
    <p:sldId id="363" r:id="rId83"/>
    <p:sldId id="364" r:id="rId84"/>
    <p:sldId id="365" r:id="rId85"/>
    <p:sldId id="366" r:id="rId86"/>
    <p:sldId id="367" r:id="rId87"/>
    <p:sldId id="368" r:id="rId88"/>
    <p:sldId id="369" r:id="rId89"/>
    <p:sldId id="370" r:id="rId90"/>
    <p:sldId id="371" r:id="rId91"/>
    <p:sldId id="372" r:id="rId92"/>
    <p:sldId id="373" r:id="rId93"/>
    <p:sldId id="374" r:id="rId94"/>
    <p:sldId id="529" r:id="rId95"/>
    <p:sldId id="375" r:id="rId96"/>
    <p:sldId id="376" r:id="rId97"/>
    <p:sldId id="377" r:id="rId98"/>
    <p:sldId id="378" r:id="rId99"/>
    <p:sldId id="522" r:id="rId100"/>
    <p:sldId id="523" r:id="rId101"/>
    <p:sldId id="591" r:id="rId10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8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7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3ACF4-BB3F-0A49-A3FA-B1EBE5DD272D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68451-C8A8-E043-A546-D9F2B31B7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38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E1A25-899F-B742-B77E-3A6821D292C7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8F5EF-A98E-A14C-90FD-F5F6CEC4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21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Graphs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24F0F2E-2519-E749-B09D-78AE2716A5FD}" type="datetime8">
              <a:rPr lang="en-US"/>
              <a:pPr/>
              <a:t>7/23/2014 2:16 PM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01110-A371-434C-BFB0-917D1FAFA040}" type="slidenum">
              <a:rPr lang="en-US"/>
              <a:pPr/>
              <a:t>1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Shortest Paths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3F0465-CEA2-4F43-89E2-1462FDD964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0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0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24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22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724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122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F1E84B-E475-2D4F-920B-E3CA60B3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9110"/>
            <a:ext cx="8229600" cy="495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1031" name="Picture 7" descr="YorkULogoHor(large)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13525"/>
            <a:ext cx="1365250" cy="544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23263" y="6447263"/>
            <a:ext cx="2620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Last Updated </a:t>
            </a:r>
            <a:r>
              <a:rPr lang="en-CA" sz="1200" dirty="0" smtClean="0"/>
              <a:t>2014-03-31 10:34 PM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365250" y="6322237"/>
            <a:ext cx="874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CSE 2011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365250" y="6542901"/>
            <a:ext cx="107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Prof. J. Elder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292600" y="6447263"/>
            <a:ext cx="56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 </a:t>
            </a:r>
            <a:fld id="{B2C42470-DA64-F644-A452-83824504D888}" type="slidenum">
              <a:rPr lang="en-US" sz="1200" smtClean="0"/>
              <a:pPr/>
              <a:t>‹#›</a:t>
            </a:fld>
            <a:r>
              <a:rPr lang="en-US" sz="1200" dirty="0" smtClean="0"/>
              <a:t> -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Wingdings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Font typeface="Wingdings" charset="2"/>
        <a:buChar char="q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accent3"/>
        </a:buClr>
        <a:buFont typeface="Wingdings" charset="2"/>
        <a:buChar char="²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lr>
          <a:srgbClr val="FF00FF"/>
        </a:buClr>
        <a:buFont typeface="Wingdings" charset="2"/>
        <a:buChar char="v"/>
        <a:defRPr sz="16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Font typeface="Arial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e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png"/><Relationship Id="rId4" Type="http://schemas.openxmlformats.org/officeDocument/2006/relationships/image" Target="../media/image10.emf"/><Relationship Id="rId9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png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png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.pn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r>
              <a:rPr lang="en-US" dirty="0" smtClean="0"/>
              <a:t>Graphs – Depth First Search</a:t>
            </a:r>
            <a:endParaRPr lang="en-US" dirty="0"/>
          </a:p>
        </p:txBody>
      </p:sp>
      <p:sp>
        <p:nvSpPr>
          <p:cNvPr id="3639" name="Oval 567"/>
          <p:cNvSpPr>
            <a:spLocks noChangeArrowheads="1"/>
          </p:cNvSpPr>
          <p:nvPr/>
        </p:nvSpPr>
        <p:spPr bwMode="auto">
          <a:xfrm>
            <a:off x="5504501" y="3057058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ORD</a:t>
            </a:r>
          </a:p>
        </p:txBody>
      </p:sp>
      <p:sp>
        <p:nvSpPr>
          <p:cNvPr id="3640" name="Oval 568"/>
          <p:cNvSpPr>
            <a:spLocks noChangeArrowheads="1"/>
          </p:cNvSpPr>
          <p:nvPr/>
        </p:nvSpPr>
        <p:spPr bwMode="auto">
          <a:xfrm>
            <a:off x="5215576" y="4571533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DFW</a:t>
            </a:r>
          </a:p>
        </p:txBody>
      </p:sp>
      <p:sp>
        <p:nvSpPr>
          <p:cNvPr id="3641" name="Oval 569"/>
          <p:cNvSpPr>
            <a:spLocks noChangeArrowheads="1"/>
          </p:cNvSpPr>
          <p:nvPr/>
        </p:nvSpPr>
        <p:spPr bwMode="auto">
          <a:xfrm>
            <a:off x="3294701" y="3285658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SFO</a:t>
            </a:r>
          </a:p>
        </p:txBody>
      </p:sp>
      <p:sp>
        <p:nvSpPr>
          <p:cNvPr id="3642" name="Oval 570"/>
          <p:cNvSpPr>
            <a:spLocks noChangeArrowheads="1"/>
          </p:cNvSpPr>
          <p:nvPr/>
        </p:nvSpPr>
        <p:spPr bwMode="auto">
          <a:xfrm>
            <a:off x="3447101" y="4428658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LAX</a:t>
            </a:r>
          </a:p>
        </p:txBody>
      </p:sp>
      <p:cxnSp>
        <p:nvCxnSpPr>
          <p:cNvPr id="3643" name="AutoShape 571"/>
          <p:cNvCxnSpPr>
            <a:cxnSpLocks noChangeShapeType="1"/>
            <a:stCxn id="3641" idx="6"/>
            <a:endCxn id="3639" idx="2"/>
          </p:cNvCxnSpPr>
          <p:nvPr/>
        </p:nvCxnSpPr>
        <p:spPr bwMode="auto">
          <a:xfrm flipV="1">
            <a:off x="4240851" y="3285658"/>
            <a:ext cx="125412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644" name="AutoShape 572"/>
          <p:cNvCxnSpPr>
            <a:cxnSpLocks noChangeShapeType="1"/>
            <a:stCxn id="3640" idx="0"/>
            <a:endCxn id="3639" idx="4"/>
          </p:cNvCxnSpPr>
          <p:nvPr/>
        </p:nvCxnSpPr>
        <p:spPr bwMode="auto">
          <a:xfrm flipV="1">
            <a:off x="5683889" y="3523783"/>
            <a:ext cx="288925" cy="1038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645" name="AutoShape 573"/>
          <p:cNvCxnSpPr>
            <a:cxnSpLocks noChangeShapeType="1"/>
            <a:stCxn id="3641" idx="4"/>
            <a:endCxn id="3642" idx="0"/>
          </p:cNvCxnSpPr>
          <p:nvPr/>
        </p:nvCxnSpPr>
        <p:spPr bwMode="auto">
          <a:xfrm>
            <a:off x="3763014" y="3752383"/>
            <a:ext cx="152400" cy="666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646" name="AutoShape 574"/>
          <p:cNvCxnSpPr>
            <a:cxnSpLocks noChangeShapeType="1"/>
            <a:stCxn id="3642" idx="6"/>
            <a:endCxn id="3640" idx="2"/>
          </p:cNvCxnSpPr>
          <p:nvPr/>
        </p:nvCxnSpPr>
        <p:spPr bwMode="auto">
          <a:xfrm>
            <a:off x="4393251" y="4657258"/>
            <a:ext cx="812800" cy="142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647" name="AutoShape 575"/>
          <p:cNvCxnSpPr>
            <a:cxnSpLocks noChangeShapeType="1"/>
            <a:stCxn id="3642" idx="7"/>
            <a:endCxn id="3639" idx="3"/>
          </p:cNvCxnSpPr>
          <p:nvPr/>
        </p:nvCxnSpPr>
        <p:spPr bwMode="auto">
          <a:xfrm flipV="1">
            <a:off x="4247201" y="3457108"/>
            <a:ext cx="1393825" cy="1028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648" name="Text Box 576"/>
          <p:cNvSpPr txBox="1">
            <a:spLocks noChangeArrowheads="1"/>
          </p:cNvSpPr>
          <p:nvPr/>
        </p:nvSpPr>
        <p:spPr bwMode="auto">
          <a:xfrm rot="-4662247">
            <a:off x="5464020" y="3615064"/>
            <a:ext cx="59848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802</a:t>
            </a:r>
          </a:p>
        </p:txBody>
      </p:sp>
      <p:sp>
        <p:nvSpPr>
          <p:cNvPr id="3649" name="Text Box 577"/>
          <p:cNvSpPr txBox="1">
            <a:spLocks noChangeArrowheads="1"/>
          </p:cNvSpPr>
          <p:nvPr/>
        </p:nvSpPr>
        <p:spPr bwMode="auto">
          <a:xfrm rot="-2136302">
            <a:off x="4326576" y="3793658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1743</a:t>
            </a:r>
          </a:p>
        </p:txBody>
      </p:sp>
      <p:sp>
        <p:nvSpPr>
          <p:cNvPr id="3650" name="Text Box 578"/>
          <p:cNvSpPr txBox="1">
            <a:spLocks noChangeArrowheads="1"/>
          </p:cNvSpPr>
          <p:nvPr/>
        </p:nvSpPr>
        <p:spPr bwMode="auto">
          <a:xfrm rot="-689345">
            <a:off x="4437701" y="3057058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1843</a:t>
            </a:r>
          </a:p>
        </p:txBody>
      </p:sp>
      <p:sp>
        <p:nvSpPr>
          <p:cNvPr id="3651" name="Text Box 579"/>
          <p:cNvSpPr txBox="1">
            <a:spLocks noChangeArrowheads="1"/>
          </p:cNvSpPr>
          <p:nvPr/>
        </p:nvSpPr>
        <p:spPr bwMode="auto">
          <a:xfrm rot="695916">
            <a:off x="4478976" y="4384208"/>
            <a:ext cx="736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1233</a:t>
            </a:r>
          </a:p>
        </p:txBody>
      </p:sp>
      <p:sp>
        <p:nvSpPr>
          <p:cNvPr id="3652" name="Text Box 580"/>
          <p:cNvSpPr txBox="1">
            <a:spLocks noChangeArrowheads="1"/>
          </p:cNvSpPr>
          <p:nvPr/>
        </p:nvSpPr>
        <p:spPr bwMode="auto">
          <a:xfrm rot="4665015">
            <a:off x="3698720" y="3921452"/>
            <a:ext cx="59848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337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Algorithm Pattern</a:t>
            </a:r>
            <a:endParaRPr lang="en-US" dirty="0"/>
          </a:p>
        </p:txBody>
      </p:sp>
      <p:graphicFrame>
        <p:nvGraphicFramePr>
          <p:cNvPr id="608258" name="Object 2"/>
          <p:cNvGraphicFramePr>
            <a:graphicFrameLocks noChangeAspect="1"/>
          </p:cNvGraphicFramePr>
          <p:nvPr/>
        </p:nvGraphicFramePr>
        <p:xfrm>
          <a:off x="457200" y="1114425"/>
          <a:ext cx="671353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42" name="Equation" r:id="rId3" imgW="3530600" imgH="1803400" progId="Equation.DSMT4">
                  <p:embed/>
                </p:oleObj>
              </mc:Choice>
              <mc:Fallback>
                <p:oleObj name="Equation" r:id="rId3" imgW="3530600" imgH="1803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14425"/>
                        <a:ext cx="6713538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figb-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92" r="36030" b="43321"/>
          <a:stretch>
            <a:fillRect/>
          </a:stretch>
        </p:blipFill>
        <p:spPr bwMode="auto">
          <a:xfrm>
            <a:off x="5122334" y="4073878"/>
            <a:ext cx="2300112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Application 3.  Topological Sort</a:t>
            </a:r>
            <a:endParaRPr lang="en-US" dirty="0"/>
          </a:p>
        </p:txBody>
      </p:sp>
      <p:graphicFrame>
        <p:nvGraphicFramePr>
          <p:cNvPr id="608258" name="Object 2"/>
          <p:cNvGraphicFramePr>
            <a:graphicFrameLocks noChangeAspect="1"/>
          </p:cNvGraphicFramePr>
          <p:nvPr/>
        </p:nvGraphicFramePr>
        <p:xfrm>
          <a:off x="679781" y="1099899"/>
          <a:ext cx="7636378" cy="49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54" name="Equation" r:id="rId3" imgW="3479800" imgH="2260600" progId="Equation.DSMT4">
                  <p:embed/>
                </p:oleObj>
              </mc:Choice>
              <mc:Fallback>
                <p:oleObj name="Equation" r:id="rId3" imgW="3479800" imgH="2260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81" y="1099899"/>
                        <a:ext cx="7636378" cy="496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DFS Algorithm</a:t>
            </a:r>
          </a:p>
          <a:p>
            <a:r>
              <a:rPr lang="en-US" dirty="0" smtClean="0"/>
              <a:t>DFS Example</a:t>
            </a:r>
          </a:p>
          <a:p>
            <a:r>
              <a:rPr lang="en-US" dirty="0" smtClean="0"/>
              <a:t>DFS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Algorithm Pattern</a:t>
            </a:r>
            <a:endParaRPr lang="en-US" dirty="0"/>
          </a:p>
        </p:txBody>
      </p:sp>
      <p:graphicFrame>
        <p:nvGraphicFramePr>
          <p:cNvPr id="608258" name="Object 2"/>
          <p:cNvGraphicFramePr>
            <a:graphicFrameLocks noChangeAspect="1"/>
          </p:cNvGraphicFramePr>
          <p:nvPr/>
        </p:nvGraphicFramePr>
        <p:xfrm>
          <a:off x="457199" y="1114778"/>
          <a:ext cx="825857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66" name="Equation" r:id="rId3" imgW="4343400" imgH="1803400" progId="Equation.DSMT4">
                  <p:embed/>
                </p:oleObj>
              </mc:Choice>
              <mc:Fallback>
                <p:oleObj name="Equation" r:id="rId3" imgW="4343400" imgH="1803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1114778"/>
                        <a:ext cx="8258577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figb-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300" t="29001" r="37979" b="48135"/>
          <a:stretch>
            <a:fillRect/>
          </a:stretch>
        </p:blipFill>
        <p:spPr bwMode="auto">
          <a:xfrm>
            <a:off x="6321778" y="3443111"/>
            <a:ext cx="931333" cy="804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DFS</a:t>
            </a:r>
          </a:p>
        </p:txBody>
      </p:sp>
      <p:sp>
        <p:nvSpPr>
          <p:cNvPr id="2283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77647" y="1121181"/>
            <a:ext cx="4198007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35" charset="2"/>
              <a:buNone/>
            </a:pPr>
            <a:r>
              <a:rPr lang="en-US" dirty="0">
                <a:solidFill>
                  <a:schemeClr val="tx2"/>
                </a:solidFill>
              </a:rPr>
              <a:t>Property 1</a:t>
            </a:r>
          </a:p>
          <a:p>
            <a:pPr>
              <a:lnSpc>
                <a:spcPct val="90000"/>
              </a:lnSpc>
              <a:buFont typeface="Wingdings" pitchFamily="35" charset="2"/>
              <a:buNone/>
            </a:pPr>
            <a:r>
              <a:rPr lang="en-US" sz="2400" dirty="0"/>
              <a:t>	</a:t>
            </a:r>
            <a:r>
              <a:rPr lang="en-US" sz="2400" b="1" i="1" dirty="0" smtClean="0">
                <a:latin typeface="Times New Roman" pitchFamily="35" charset="0"/>
              </a:rPr>
              <a:t>DFS-</a:t>
            </a:r>
            <a:r>
              <a:rPr lang="en-US" sz="2400" b="1" i="1" dirty="0" err="1" smtClean="0">
                <a:latin typeface="Times New Roman" pitchFamily="35" charset="0"/>
              </a:rPr>
              <a:t>Visit</a:t>
            </a:r>
            <a:r>
              <a:rPr lang="en-US" sz="2400" dirty="0" err="1" smtClean="0">
                <a:latin typeface="Times New Roman" pitchFamily="35" charset="0"/>
              </a:rPr>
              <a:t>(</a:t>
            </a:r>
            <a:r>
              <a:rPr lang="en-US" sz="2400" b="1" i="1" dirty="0" err="1" smtClean="0">
                <a:latin typeface="Times New Roman" pitchFamily="35" charset="0"/>
              </a:rPr>
              <a:t>u</a:t>
            </a:r>
            <a:r>
              <a:rPr lang="en-US" sz="2400" dirty="0" smtClean="0">
                <a:latin typeface="Times New Roman" pitchFamily="35" charset="0"/>
              </a:rPr>
              <a:t>) </a:t>
            </a:r>
            <a:r>
              <a:rPr lang="en-US" sz="2400" dirty="0"/>
              <a:t>visits all the vertices and edges in the connected component of</a:t>
            </a:r>
            <a:r>
              <a:rPr lang="en-US" sz="2400" dirty="0" smtClean="0"/>
              <a:t> </a:t>
            </a:r>
            <a:r>
              <a:rPr lang="en-US" sz="2400" b="1" i="1" dirty="0" err="1" smtClean="0">
                <a:latin typeface="Times New Roman" pitchFamily="35" charset="0"/>
              </a:rPr>
              <a:t>u</a:t>
            </a:r>
            <a:endParaRPr lang="en-US" sz="2400" dirty="0" smtClean="0"/>
          </a:p>
          <a:p>
            <a:pPr>
              <a:lnSpc>
                <a:spcPct val="90000"/>
              </a:lnSpc>
              <a:buFont typeface="Wingdings" pitchFamily="35" charset="2"/>
              <a:buNone/>
            </a:pPr>
            <a:r>
              <a:rPr lang="en-US" dirty="0">
                <a:solidFill>
                  <a:schemeClr val="tx2"/>
                </a:solidFill>
              </a:rPr>
              <a:t>Property 2</a:t>
            </a:r>
            <a:endParaRPr lang="en-US" dirty="0"/>
          </a:p>
          <a:p>
            <a:pPr>
              <a:lnSpc>
                <a:spcPct val="90000"/>
              </a:lnSpc>
              <a:buFont typeface="Wingdings" pitchFamily="35" charset="2"/>
              <a:buNone/>
            </a:pPr>
            <a:r>
              <a:rPr lang="en-US" sz="2400" dirty="0"/>
              <a:t>	The discovery edges labeled by </a:t>
            </a:r>
            <a:r>
              <a:rPr lang="en-US" sz="2400" b="1" i="1" dirty="0" smtClean="0">
                <a:latin typeface="Times New Roman" pitchFamily="35" charset="0"/>
              </a:rPr>
              <a:t>DFS-</a:t>
            </a:r>
            <a:r>
              <a:rPr lang="en-US" sz="2400" b="1" i="1" dirty="0" err="1" smtClean="0">
                <a:latin typeface="Times New Roman" pitchFamily="35" charset="0"/>
              </a:rPr>
              <a:t>Visit</a:t>
            </a:r>
            <a:r>
              <a:rPr lang="en-US" sz="2400" dirty="0" err="1" smtClean="0">
                <a:latin typeface="Times New Roman" pitchFamily="35" charset="0"/>
              </a:rPr>
              <a:t>(</a:t>
            </a:r>
            <a:r>
              <a:rPr lang="en-US" sz="2400" b="1" i="1" dirty="0" err="1" smtClean="0">
                <a:latin typeface="Times New Roman" pitchFamily="35" charset="0"/>
              </a:rPr>
              <a:t>u</a:t>
            </a:r>
            <a:r>
              <a:rPr lang="en-US" sz="2400" dirty="0" smtClean="0">
                <a:latin typeface="Times New Roman" pitchFamily="35" charset="0"/>
              </a:rPr>
              <a:t>) </a:t>
            </a:r>
            <a:r>
              <a:rPr lang="en-US" sz="2400" dirty="0"/>
              <a:t>form a spanning tree of the connected component of</a:t>
            </a:r>
            <a:r>
              <a:rPr lang="en-US" sz="2400" dirty="0" smtClean="0"/>
              <a:t> </a:t>
            </a:r>
            <a:r>
              <a:rPr lang="en-US" sz="2400" b="1" i="1" dirty="0" err="1" smtClean="0">
                <a:latin typeface="Times New Roman" pitchFamily="35" charset="0"/>
              </a:rPr>
              <a:t>u</a:t>
            </a:r>
            <a:endParaRPr lang="en-US" sz="24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48200" y="2743200"/>
            <a:ext cx="4043363" cy="2401888"/>
            <a:chOff x="3377" y="1085"/>
            <a:chExt cx="1941" cy="1153"/>
          </a:xfrm>
        </p:grpSpPr>
        <p:sp>
          <p:nvSpPr>
            <p:cNvPr id="228358" name="Oval 6"/>
            <p:cNvSpPr>
              <a:spLocks noChangeAspect="1" noChangeArrowheads="1"/>
            </p:cNvSpPr>
            <p:nvPr/>
          </p:nvSpPr>
          <p:spPr bwMode="auto">
            <a:xfrm rot="21600000">
              <a:off x="4299" y="1546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D</a:t>
              </a:r>
            </a:p>
          </p:txBody>
        </p:sp>
        <p:sp>
          <p:nvSpPr>
            <p:cNvPr id="228359" name="Oval 7"/>
            <p:cNvSpPr>
              <a:spLocks noChangeAspect="1" noChangeArrowheads="1"/>
            </p:cNvSpPr>
            <p:nvPr/>
          </p:nvSpPr>
          <p:spPr bwMode="auto">
            <a:xfrm rot="21600000">
              <a:off x="3377" y="1546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B</a:t>
              </a:r>
            </a:p>
          </p:txBody>
        </p:sp>
        <p:sp>
          <p:nvSpPr>
            <p:cNvPr id="228360" name="Oval 8"/>
            <p:cNvSpPr>
              <a:spLocks noChangeAspect="1" noChangeArrowheads="1"/>
            </p:cNvSpPr>
            <p:nvPr/>
          </p:nvSpPr>
          <p:spPr bwMode="auto">
            <a:xfrm rot="21600000">
              <a:off x="3838" y="1085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228361" name="Oval 9"/>
            <p:cNvSpPr>
              <a:spLocks noChangeAspect="1" noChangeArrowheads="1"/>
            </p:cNvSpPr>
            <p:nvPr/>
          </p:nvSpPr>
          <p:spPr bwMode="auto">
            <a:xfrm rot="21600000">
              <a:off x="3838" y="2007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C</a:t>
              </a:r>
            </a:p>
          </p:txBody>
        </p:sp>
        <p:cxnSp>
          <p:nvCxnSpPr>
            <p:cNvPr id="228362" name="AutoShape 10"/>
            <p:cNvCxnSpPr>
              <a:cxnSpLocks noChangeAspect="1" noChangeShapeType="1"/>
              <a:stCxn id="228360" idx="3"/>
              <a:endCxn id="228359" idx="7"/>
            </p:cNvCxnSpPr>
            <p:nvPr/>
          </p:nvCxnSpPr>
          <p:spPr bwMode="auto">
            <a:xfrm flipH="1">
              <a:off x="3574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8363" name="AutoShape 11"/>
            <p:cNvCxnSpPr>
              <a:cxnSpLocks noChangeAspect="1" noChangeShapeType="1"/>
              <a:stCxn id="228361" idx="1"/>
              <a:endCxn id="228359" idx="5"/>
            </p:cNvCxnSpPr>
            <p:nvPr/>
          </p:nvCxnSpPr>
          <p:spPr bwMode="auto">
            <a:xfrm flipH="1" flipV="1">
              <a:off x="3574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28364" name="AutoShape 12"/>
            <p:cNvCxnSpPr>
              <a:cxnSpLocks noChangeAspect="1" noChangeShapeType="1"/>
              <a:stCxn id="228361" idx="7"/>
              <a:endCxn id="228358" idx="3"/>
            </p:cNvCxnSpPr>
            <p:nvPr/>
          </p:nvCxnSpPr>
          <p:spPr bwMode="auto">
            <a:xfrm flipV="1">
              <a:off x="4035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8365" name="AutoShape 13"/>
            <p:cNvCxnSpPr>
              <a:cxnSpLocks noChangeAspect="1" noChangeShapeType="1"/>
              <a:stCxn id="228360" idx="5"/>
              <a:endCxn id="228358" idx="1"/>
            </p:cNvCxnSpPr>
            <p:nvPr/>
          </p:nvCxnSpPr>
          <p:spPr bwMode="auto">
            <a:xfrm>
              <a:off x="4035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ffectLst/>
          </p:spPr>
        </p:cxnSp>
        <p:cxnSp>
          <p:nvCxnSpPr>
            <p:cNvPr id="228366" name="AutoShape 14"/>
            <p:cNvCxnSpPr>
              <a:cxnSpLocks noChangeAspect="1" noChangeShapeType="1"/>
              <a:stCxn id="228360" idx="4"/>
              <a:endCxn id="228361" idx="0"/>
            </p:cNvCxnSpPr>
            <p:nvPr/>
          </p:nvCxnSpPr>
          <p:spPr bwMode="auto">
            <a:xfrm>
              <a:off x="3953" y="1327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ffectLst/>
          </p:spPr>
        </p:cxnSp>
        <p:sp>
          <p:nvSpPr>
            <p:cNvPr id="228367" name="Oval 15"/>
            <p:cNvSpPr>
              <a:spLocks noChangeAspect="1" noChangeArrowheads="1"/>
            </p:cNvSpPr>
            <p:nvPr/>
          </p:nvSpPr>
          <p:spPr bwMode="auto">
            <a:xfrm rot="21600000">
              <a:off x="5087" y="1546"/>
              <a:ext cx="231" cy="231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/>
                <a:t>E</a:t>
              </a:r>
            </a:p>
          </p:txBody>
        </p:sp>
        <p:cxnSp>
          <p:nvCxnSpPr>
            <p:cNvPr id="228368" name="AutoShape 16"/>
            <p:cNvCxnSpPr>
              <a:cxnSpLocks noChangeAspect="1" noChangeShapeType="1"/>
              <a:stCxn id="228361" idx="6"/>
              <a:endCxn id="228367" idx="3"/>
            </p:cNvCxnSpPr>
            <p:nvPr/>
          </p:nvCxnSpPr>
          <p:spPr bwMode="auto">
            <a:xfrm flipV="1">
              <a:off x="4080" y="1755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8369" name="AutoShape 17"/>
            <p:cNvCxnSpPr>
              <a:cxnSpLocks noChangeAspect="1" noChangeShapeType="1"/>
              <a:stCxn id="228367" idx="1"/>
              <a:endCxn id="228360" idx="6"/>
            </p:cNvCxnSpPr>
            <p:nvPr/>
          </p:nvCxnSpPr>
          <p:spPr bwMode="auto">
            <a:xfrm flipH="1" flipV="1">
              <a:off x="4080" y="1200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Algorithm Pattern</a:t>
            </a:r>
            <a:endParaRPr lang="en-US" dirty="0"/>
          </a:p>
        </p:txBody>
      </p:sp>
      <p:graphicFrame>
        <p:nvGraphicFramePr>
          <p:cNvPr id="608258" name="Object 2"/>
          <p:cNvGraphicFramePr>
            <a:graphicFrameLocks noChangeAspect="1"/>
          </p:cNvGraphicFramePr>
          <p:nvPr/>
        </p:nvGraphicFramePr>
        <p:xfrm>
          <a:off x="457200" y="1114425"/>
          <a:ext cx="671353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23" name="Equation" r:id="rId3" imgW="3530600" imgH="1803400" progId="Equation.DSMT4">
                  <p:embed/>
                </p:oleObj>
              </mc:Choice>
              <mc:Fallback>
                <p:oleObj name="Equation" r:id="rId3" imgW="3530600" imgH="1803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14425"/>
                        <a:ext cx="6713538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figb-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92" r="36030" b="43321"/>
          <a:stretch>
            <a:fillRect/>
          </a:stretch>
        </p:blipFill>
        <p:spPr bwMode="auto">
          <a:xfrm>
            <a:off x="4765850" y="4356100"/>
            <a:ext cx="2300112" cy="1993900"/>
          </a:xfrm>
          <a:prstGeom prst="rect">
            <a:avLst/>
          </a:prstGeom>
          <a:noFill/>
        </p:spPr>
      </p:pic>
      <p:graphicFrame>
        <p:nvGraphicFramePr>
          <p:cNvPr id="9" name="Object 21"/>
          <p:cNvGraphicFramePr>
            <a:graphicFrameLocks noChangeAspect="1"/>
          </p:cNvGraphicFramePr>
          <p:nvPr/>
        </p:nvGraphicFramePr>
        <p:xfrm>
          <a:off x="7422446" y="2765690"/>
          <a:ext cx="137636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24" name="Equation" r:id="rId6" imgW="812800" imgH="444500" progId="Equation.DSMT4">
                  <p:embed/>
                </p:oleObj>
              </mc:Choice>
              <mc:Fallback>
                <p:oleObj name="Equation" r:id="rId6" imgW="812800" imgH="444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2446" y="2765690"/>
                        <a:ext cx="1376363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22"/>
          <p:cNvSpPr>
            <a:spLocks/>
          </p:cNvSpPr>
          <p:nvPr/>
        </p:nvSpPr>
        <p:spPr bwMode="auto">
          <a:xfrm>
            <a:off x="7065962" y="2490788"/>
            <a:ext cx="260350" cy="1206324"/>
          </a:xfrm>
          <a:prstGeom prst="rightBrace">
            <a:avLst>
              <a:gd name="adj1" fmla="val 53100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Algorithm Pattern</a:t>
            </a:r>
            <a:endParaRPr lang="en-US" dirty="0"/>
          </a:p>
        </p:txBody>
      </p:sp>
      <p:graphicFrame>
        <p:nvGraphicFramePr>
          <p:cNvPr id="608258" name="Object 2"/>
          <p:cNvGraphicFramePr>
            <a:graphicFrameLocks noChangeAspect="1"/>
          </p:cNvGraphicFramePr>
          <p:nvPr/>
        </p:nvGraphicFramePr>
        <p:xfrm>
          <a:off x="457199" y="1114778"/>
          <a:ext cx="825857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80" name="Equation" r:id="rId3" imgW="4343400" imgH="1803400" progId="Equation.DSMT4">
                  <p:embed/>
                </p:oleObj>
              </mc:Choice>
              <mc:Fallback>
                <p:oleObj name="Equation" r:id="rId3" imgW="4343400" imgH="1803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1114778"/>
                        <a:ext cx="8258577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figb-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300" t="29001" r="37979" b="48135"/>
          <a:stretch>
            <a:fillRect/>
          </a:stretch>
        </p:blipFill>
        <p:spPr bwMode="auto">
          <a:xfrm>
            <a:off x="6112227" y="4473222"/>
            <a:ext cx="931333" cy="804333"/>
          </a:xfrm>
          <a:prstGeom prst="rect">
            <a:avLst/>
          </a:prstGeom>
          <a:noFill/>
        </p:spPr>
      </p:pic>
      <p:graphicFrame>
        <p:nvGraphicFramePr>
          <p:cNvPr id="7" name="Object 18"/>
          <p:cNvGraphicFramePr>
            <a:graphicFrameLocks noChangeAspect="1"/>
          </p:cNvGraphicFramePr>
          <p:nvPr/>
        </p:nvGraphicFramePr>
        <p:xfrm>
          <a:off x="6577894" y="3153478"/>
          <a:ext cx="24955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81" name="Equation" r:id="rId6" imgW="1473200" imgH="584200" progId="Equation.DSMT4">
                  <p:embed/>
                </p:oleObj>
              </mc:Choice>
              <mc:Fallback>
                <p:oleObj name="Equation" r:id="rId6" imgW="1473200" imgH="584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894" y="3153478"/>
                        <a:ext cx="249555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9"/>
          <p:cNvSpPr>
            <a:spLocks/>
          </p:cNvSpPr>
          <p:nvPr/>
        </p:nvSpPr>
        <p:spPr bwMode="auto">
          <a:xfrm>
            <a:off x="6317544" y="2885368"/>
            <a:ext cx="260350" cy="1305631"/>
          </a:xfrm>
          <a:prstGeom prst="rightBrace">
            <a:avLst>
              <a:gd name="adj1" fmla="val 34553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11332" name="Object 4"/>
          <p:cNvGraphicFramePr>
            <a:graphicFrameLocks noChangeAspect="1"/>
          </p:cNvGraphicFramePr>
          <p:nvPr/>
        </p:nvGraphicFramePr>
        <p:xfrm>
          <a:off x="372356" y="4994275"/>
          <a:ext cx="6205538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82" name="Equation" r:id="rId8" imgW="2501900" imgH="457200" progId="Equation.DSMT4">
                  <p:embed/>
                </p:oleObj>
              </mc:Choice>
              <mc:Fallback>
                <p:oleObj name="Equation" r:id="rId8" imgW="250190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56" y="4994275"/>
                        <a:ext cx="6205538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Variants of Depth</a:t>
            </a:r>
            <a:r>
              <a:rPr lang="en-US" dirty="0"/>
              <a:t>-First Search</a:t>
            </a:r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30111"/>
            <a:ext cx="8853487" cy="3124200"/>
          </a:xfrm>
          <a:noFill/>
          <a:ln/>
        </p:spPr>
        <p:txBody>
          <a:bodyPr/>
          <a:lstStyle/>
          <a:p>
            <a:r>
              <a:rPr lang="en-US" sz="2000" dirty="0" smtClean="0"/>
              <a:t>In addition to, or instead of labeling vertices with </a:t>
            </a:r>
            <a:r>
              <a:rPr lang="en-US" sz="2000" dirty="0" err="1" smtClean="0"/>
              <a:t>colours</a:t>
            </a:r>
            <a:r>
              <a:rPr lang="en-US" sz="2000" dirty="0" smtClean="0"/>
              <a:t>, they can be labeled with </a:t>
            </a:r>
            <a:r>
              <a:rPr lang="en-US" sz="2000" b="1" dirty="0" smtClean="0">
                <a:solidFill>
                  <a:schemeClr val="accent1"/>
                </a:solidFill>
              </a:rPr>
              <a:t>discovery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finishing </a:t>
            </a:r>
            <a:r>
              <a:rPr lang="en-US" sz="2000" dirty="0" smtClean="0"/>
              <a:t>times.</a:t>
            </a:r>
          </a:p>
          <a:p>
            <a:r>
              <a:rPr lang="en-US" sz="2000" dirty="0" smtClean="0"/>
              <a:t>‘Time’ is an integer that is incremented whenever a vertex changes state</a:t>
            </a:r>
          </a:p>
          <a:p>
            <a:pPr lvl="1"/>
            <a:r>
              <a:rPr lang="en-US" sz="1600" dirty="0" smtClean="0"/>
              <a:t>from </a:t>
            </a:r>
            <a:r>
              <a:rPr lang="en-US" sz="1600" b="1" dirty="0" smtClean="0"/>
              <a:t>unexplored </a:t>
            </a:r>
            <a:r>
              <a:rPr lang="en-US" sz="1600" dirty="0" smtClean="0"/>
              <a:t>to </a:t>
            </a:r>
            <a:r>
              <a:rPr lang="en-US" sz="1600" b="1" dirty="0" smtClean="0">
                <a:solidFill>
                  <a:schemeClr val="accent1"/>
                </a:solidFill>
              </a:rPr>
              <a:t>discovered</a:t>
            </a:r>
          </a:p>
          <a:p>
            <a:pPr lvl="1"/>
            <a:r>
              <a:rPr lang="en-US" sz="1600" dirty="0" smtClean="0"/>
              <a:t>from </a:t>
            </a:r>
            <a:r>
              <a:rPr lang="en-US" sz="1600" b="1" dirty="0" smtClean="0">
                <a:solidFill>
                  <a:srgbClr val="800000"/>
                </a:solidFill>
              </a:rPr>
              <a:t>discovered </a:t>
            </a:r>
            <a:r>
              <a:rPr lang="en-US" sz="1600" dirty="0" smtClean="0"/>
              <a:t>to 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finished</a:t>
            </a:r>
          </a:p>
          <a:p>
            <a:r>
              <a:rPr lang="en-US" sz="2000" dirty="0" smtClean="0"/>
              <a:t>These </a:t>
            </a:r>
            <a:r>
              <a:rPr lang="en-US" sz="2000" b="1" dirty="0" smtClean="0">
                <a:solidFill>
                  <a:schemeClr val="accent1"/>
                </a:solidFill>
              </a:rPr>
              <a:t>discovery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finishing </a:t>
            </a:r>
            <a:r>
              <a:rPr lang="en-US" sz="2000" dirty="0" smtClean="0"/>
              <a:t>times can then be used to solve other graph problems (e.g., computing strongly-connected components)</a:t>
            </a:r>
          </a:p>
        </p:txBody>
      </p:sp>
      <p:graphicFrame>
        <p:nvGraphicFramePr>
          <p:cNvPr id="1404932" name="Object 4"/>
          <p:cNvGraphicFramePr>
            <a:graphicFrameLocks noChangeAspect="1"/>
          </p:cNvGraphicFramePr>
          <p:nvPr/>
        </p:nvGraphicFramePr>
        <p:xfrm>
          <a:off x="699735" y="4154311"/>
          <a:ext cx="5894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07" name="Equation" r:id="rId3" imgW="3530520" imgH="228600" progId="Equation.DSMT4">
                  <p:embed/>
                </p:oleObj>
              </mc:Choice>
              <mc:Fallback>
                <p:oleObj name="Equation" r:id="rId3" imgW="353052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35" y="4154311"/>
                        <a:ext cx="58943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933" name="Object 5"/>
          <p:cNvGraphicFramePr>
            <a:graphicFrameLocks noChangeAspect="1"/>
          </p:cNvGraphicFramePr>
          <p:nvPr/>
        </p:nvGraphicFramePr>
        <p:xfrm>
          <a:off x="679097" y="4798836"/>
          <a:ext cx="461803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08" name="Equation" r:id="rId5" imgW="2768400" imgH="711000" progId="Equation.DSMT4">
                  <p:embed/>
                </p:oleObj>
              </mc:Choice>
              <mc:Fallback>
                <p:oleObj name="Equation" r:id="rId5" imgW="2768400" imgH="711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97" y="4798836"/>
                        <a:ext cx="4618038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934" name="Object 6"/>
          <p:cNvGraphicFramePr>
            <a:graphicFrameLocks noChangeAspect="1"/>
          </p:cNvGraphicFramePr>
          <p:nvPr/>
        </p:nvGraphicFramePr>
        <p:xfrm>
          <a:off x="4255735" y="5327473"/>
          <a:ext cx="3073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09" name="Equation" r:id="rId7" imgW="1536480" imgH="228600" progId="Equation.DSMT4">
                  <p:embed/>
                </p:oleObj>
              </mc:Choice>
              <mc:Fallback>
                <p:oleObj name="Equation" r:id="rId7" imgW="15364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5735" y="5327473"/>
                        <a:ext cx="3073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1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5" y="274638"/>
            <a:ext cx="8946444" cy="566447"/>
          </a:xfrm>
        </p:spPr>
        <p:txBody>
          <a:bodyPr/>
          <a:lstStyle/>
          <a:p>
            <a:r>
              <a:rPr lang="en-US" dirty="0" smtClean="0"/>
              <a:t>DFS Algorithm with Discovery and Finish Times</a:t>
            </a:r>
            <a:endParaRPr lang="en-US" dirty="0"/>
          </a:p>
        </p:txBody>
      </p:sp>
      <p:graphicFrame>
        <p:nvGraphicFramePr>
          <p:cNvPr id="608258" name="Object 2"/>
          <p:cNvGraphicFramePr>
            <a:graphicFrameLocks noChangeAspect="1"/>
          </p:cNvGraphicFramePr>
          <p:nvPr/>
        </p:nvGraphicFramePr>
        <p:xfrm>
          <a:off x="457200" y="896938"/>
          <a:ext cx="6713538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62" name="Equation" r:id="rId3" imgW="3530600" imgH="2032000" progId="Equation.DSMT4">
                  <p:embed/>
                </p:oleObj>
              </mc:Choice>
              <mc:Fallback>
                <p:oleObj name="Equation" r:id="rId3" imgW="3530600" imgH="2032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96938"/>
                        <a:ext cx="6713538" cy="386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figb-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92" r="36030" b="43321"/>
          <a:stretch>
            <a:fillRect/>
          </a:stretch>
        </p:blipFill>
        <p:spPr bwMode="auto">
          <a:xfrm>
            <a:off x="5122334" y="4073878"/>
            <a:ext cx="2300112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8258" name="Object 2"/>
          <p:cNvGraphicFramePr>
            <a:graphicFrameLocks noChangeAspect="1"/>
          </p:cNvGraphicFramePr>
          <p:nvPr/>
        </p:nvGraphicFramePr>
        <p:xfrm>
          <a:off x="457200" y="1083910"/>
          <a:ext cx="8258175" cy="516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6" name="Equation" r:id="rId3" imgW="4343400" imgH="2717800" progId="Equation.DSMT4">
                  <p:embed/>
                </p:oleObj>
              </mc:Choice>
              <mc:Fallback>
                <p:oleObj name="Equation" r:id="rId3" imgW="4343400" imgH="2717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83910"/>
                        <a:ext cx="8258175" cy="5167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figb-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300" t="29001" r="37979" b="48135"/>
          <a:stretch>
            <a:fillRect/>
          </a:stretch>
        </p:blipFill>
        <p:spPr bwMode="auto">
          <a:xfrm>
            <a:off x="6787444" y="3845277"/>
            <a:ext cx="931333" cy="804333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6445" y="274637"/>
            <a:ext cx="8946444" cy="56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DFS Algorithm with Discovery and Finish Times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Variants of 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DFS Pattern can also be used to </a:t>
            </a:r>
          </a:p>
          <a:p>
            <a:pPr lvl="1"/>
            <a:r>
              <a:rPr lang="en-US" dirty="0" smtClean="0"/>
              <a:t>Compute a forest of spanning trees (one for each call to DFS-visit) encoded in a predecessor list </a:t>
            </a:r>
            <a:r>
              <a:rPr lang="en-US" dirty="0" err="1" smtClean="0"/>
              <a:t>π[u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Label edges in the graph according to their role in the search (see textbook)</a:t>
            </a:r>
          </a:p>
          <a:p>
            <a:pPr lvl="2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Tree edges</a:t>
            </a:r>
            <a:r>
              <a:rPr lang="en-US" dirty="0" smtClean="0"/>
              <a:t>, traversed to an undiscovered vertex</a:t>
            </a:r>
          </a:p>
          <a:p>
            <a:pPr lvl="2"/>
            <a:r>
              <a:rPr lang="en-US" b="1" dirty="0" smtClean="0">
                <a:solidFill>
                  <a:srgbClr val="FF6600"/>
                </a:solidFill>
              </a:rPr>
              <a:t>Forward edges</a:t>
            </a:r>
            <a:r>
              <a:rPr lang="en-US" dirty="0" smtClean="0"/>
              <a:t>, traversed to a descendent vertex on the current spanning tree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Back edges</a:t>
            </a:r>
            <a:r>
              <a:rPr lang="en-US" dirty="0" smtClean="0"/>
              <a:t>, traversed to an ancestor vertex on the current spanning tree</a:t>
            </a:r>
          </a:p>
          <a:p>
            <a:pPr lvl="2"/>
            <a:r>
              <a:rPr lang="en-US" b="1" dirty="0" smtClean="0">
                <a:solidFill>
                  <a:srgbClr val="660066"/>
                </a:solidFill>
              </a:rPr>
              <a:t>Cross edges</a:t>
            </a:r>
            <a:r>
              <a:rPr lang="en-US" dirty="0" smtClean="0"/>
              <a:t>, traversed to a vertex that has already been discovered, but is not an ancestor or a descendent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DFS Algorithm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DFS Example</a:t>
            </a:r>
          </a:p>
          <a:p>
            <a:r>
              <a:rPr lang="en-US" dirty="0" smtClean="0"/>
              <a:t>DFS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Graph Search Algorithms</a:t>
            </a:r>
          </a:p>
        </p:txBody>
      </p:sp>
      <p:pic>
        <p:nvPicPr>
          <p:cNvPr id="130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1127125"/>
            <a:ext cx="83216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0663" y="-228600"/>
            <a:ext cx="7772401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05955" name="Oval 3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5956" name="Oval 4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5957" name="Oval 5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5958" name="Oval 6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5959" name="Oval 7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5960" name="Oval 8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5961" name="Oval 9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5962" name="Oval 10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5963" name="Oval 11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5964" name="Oval 12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5965" name="Oval 13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5966" name="Oval 14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5967" name="Oval 15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5968" name="Oval 16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5969" name="Text Box 17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05970" name="Text Box 18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05971" name="Text Box 19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05972" name="Text Box 20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05973" name="Text Box 21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05974" name="Text Box 22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05975" name="Text Box 23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05976" name="Text Box 24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05977" name="Text Box 25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05978" name="Text Box 26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05979" name="Text Box 27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05980" name="Text Box 28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05981" name="Text Box 29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05982" name="Text Box 30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05983" name="Line 31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984" name="Line 32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985" name="Line 33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986" name="Line 34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987" name="Line 35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988" name="Line 36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989" name="Line 37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990" name="Line 38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991" name="Line 39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992" name="Line 40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993" name="Line 41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994" name="Line 42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995" name="Line 43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996" name="Line 44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997" name="Line 45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998" name="Line 46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999" name="Line 47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6000" name="Line 48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6001" name="Line 49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6002" name="Line 50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6003" name="Line 51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6004" name="Line 52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6005" name="Line 53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6006" name="Line 54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6007" name="Line 55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6008" name="Line 56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6009" name="Line 57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6010" name="Line 58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6011" name="Line 59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6012" name="Text Box 60"/>
          <p:cNvSpPr txBox="1">
            <a:spLocks noChangeArrowheads="1"/>
          </p:cNvSpPr>
          <p:nvPr/>
        </p:nvSpPr>
        <p:spPr bwMode="auto">
          <a:xfrm>
            <a:off x="6600825" y="523875"/>
            <a:ext cx="2206625" cy="1431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0">
                <a:solidFill>
                  <a:schemeClr val="accent1"/>
                </a:solidFill>
              </a:rPr>
              <a:t>Found</a:t>
            </a:r>
            <a:br>
              <a:rPr lang="en-US" sz="2200" b="0">
                <a:solidFill>
                  <a:schemeClr val="accent1"/>
                </a:solidFill>
              </a:rPr>
            </a:br>
            <a:r>
              <a:rPr lang="en-US" sz="2200" b="0">
                <a:solidFill>
                  <a:schemeClr val="accent1"/>
                </a:solidFill>
              </a:rPr>
              <a:t>Not Handled</a:t>
            </a:r>
            <a:br>
              <a:rPr lang="en-US" sz="2200" b="0">
                <a:solidFill>
                  <a:schemeClr val="accent1"/>
                </a:solidFill>
              </a:rPr>
            </a:br>
            <a:r>
              <a:rPr lang="en-US" sz="2200" b="0">
                <a:solidFill>
                  <a:schemeClr val="accent1"/>
                </a:solidFill>
              </a:rPr>
              <a:t>Stack </a:t>
            </a:r>
            <a:br>
              <a:rPr lang="en-US" sz="2200" b="0">
                <a:solidFill>
                  <a:schemeClr val="accent1"/>
                </a:solidFill>
              </a:rPr>
            </a:br>
            <a:r>
              <a:rPr lang="en-US" sz="2200" b="0">
                <a:solidFill>
                  <a:schemeClr val="accent1"/>
                </a:solidFill>
              </a:rPr>
              <a:t>&lt;node,# edges&gt;</a:t>
            </a:r>
          </a:p>
        </p:txBody>
      </p:sp>
      <p:sp>
        <p:nvSpPr>
          <p:cNvPr id="1406013" name="Line 61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6014" name="Line 62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06016" name="Text Box 64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6017" name="Text Box 65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6018" name="Text Box 66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6019" name="Text Box 67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6020" name="Text Box 68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6021" name="Text Box 69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6022" name="Text Box 70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6023" name="Text Box 71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6024" name="Text Box 72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6025" name="Text Box 73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6026" name="Text Box 74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6027" name="Text Box 75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6028" name="Text Box 76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6029" name="Text Box 77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3306763" y="601663"/>
            <a:ext cx="808037" cy="563562"/>
            <a:chOff x="2083" y="379"/>
            <a:chExt cx="509" cy="355"/>
          </a:xfrm>
        </p:grpSpPr>
        <p:sp>
          <p:nvSpPr>
            <p:cNvPr id="1406031" name="Text Box 79"/>
            <p:cNvSpPr txBox="1">
              <a:spLocks noChangeArrowheads="1"/>
            </p:cNvSpPr>
            <p:nvPr/>
          </p:nvSpPr>
          <p:spPr bwMode="auto">
            <a:xfrm>
              <a:off x="2083" y="379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d</a:t>
              </a:r>
            </a:p>
          </p:txBody>
        </p:sp>
        <p:sp>
          <p:nvSpPr>
            <p:cNvPr id="1406032" name="Freeform 80"/>
            <p:cNvSpPr>
              <a:spLocks/>
            </p:cNvSpPr>
            <p:nvPr/>
          </p:nvSpPr>
          <p:spPr bwMode="auto">
            <a:xfrm>
              <a:off x="2256" y="453"/>
              <a:ext cx="336" cy="28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88" y="41"/>
                </a:cxn>
                <a:cxn ang="0">
                  <a:pos x="288" y="281"/>
                </a:cxn>
              </a:cxnLst>
              <a:rect l="0" t="0" r="r" b="b"/>
              <a:pathLst>
                <a:path w="336" h="281">
                  <a:moveTo>
                    <a:pt x="0" y="37"/>
                  </a:moveTo>
                  <a:cubicBezTo>
                    <a:pt x="120" y="18"/>
                    <a:pt x="240" y="0"/>
                    <a:pt x="288" y="41"/>
                  </a:cubicBezTo>
                  <a:cubicBezTo>
                    <a:pt x="336" y="82"/>
                    <a:pt x="312" y="181"/>
                    <a:pt x="288" y="281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4278313" y="592138"/>
            <a:ext cx="766762" cy="558800"/>
            <a:chOff x="2695" y="373"/>
            <a:chExt cx="483" cy="352"/>
          </a:xfrm>
        </p:grpSpPr>
        <p:sp>
          <p:nvSpPr>
            <p:cNvPr id="1406034" name="Text Box 82"/>
            <p:cNvSpPr txBox="1">
              <a:spLocks noChangeArrowheads="1"/>
            </p:cNvSpPr>
            <p:nvPr/>
          </p:nvSpPr>
          <p:spPr bwMode="auto">
            <a:xfrm>
              <a:off x="3014" y="373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f</a:t>
              </a:r>
            </a:p>
          </p:txBody>
        </p:sp>
        <p:sp>
          <p:nvSpPr>
            <p:cNvPr id="1406035" name="Freeform 83"/>
            <p:cNvSpPr>
              <a:spLocks/>
            </p:cNvSpPr>
            <p:nvPr/>
          </p:nvSpPr>
          <p:spPr bwMode="auto">
            <a:xfrm>
              <a:off x="2695" y="445"/>
              <a:ext cx="334" cy="280"/>
            </a:xfrm>
            <a:custGeom>
              <a:avLst/>
              <a:gdLst/>
              <a:ahLst/>
              <a:cxnLst>
                <a:cxn ang="0">
                  <a:pos x="334" y="40"/>
                </a:cxn>
                <a:cxn ang="0">
                  <a:pos x="51" y="40"/>
                </a:cxn>
                <a:cxn ang="0">
                  <a:pos x="27" y="280"/>
                </a:cxn>
              </a:cxnLst>
              <a:rect l="0" t="0" r="r" b="b"/>
              <a:pathLst>
                <a:path w="334" h="280">
                  <a:moveTo>
                    <a:pt x="334" y="40"/>
                  </a:moveTo>
                  <a:cubicBezTo>
                    <a:pt x="218" y="20"/>
                    <a:pt x="102" y="0"/>
                    <a:pt x="51" y="40"/>
                  </a:cubicBezTo>
                  <a:cubicBezTo>
                    <a:pt x="0" y="80"/>
                    <a:pt x="13" y="180"/>
                    <a:pt x="27" y="28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4354513" y="171450"/>
            <a:ext cx="4789487" cy="2898775"/>
            <a:chOff x="2743" y="108"/>
            <a:chExt cx="3017" cy="1826"/>
          </a:xfrm>
        </p:grpSpPr>
        <p:sp>
          <p:nvSpPr>
            <p:cNvPr id="1406037" name="Text Box 85"/>
            <p:cNvSpPr txBox="1">
              <a:spLocks noChangeArrowheads="1"/>
            </p:cNvSpPr>
            <p:nvPr/>
          </p:nvSpPr>
          <p:spPr bwMode="auto">
            <a:xfrm>
              <a:off x="2743" y="108"/>
              <a:ext cx="30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6600"/>
                  </a:solidFill>
                </a:rPr>
                <a:t>Note:  Stack is Last-In First-Out (LIFO)</a:t>
              </a:r>
            </a:p>
          </p:txBody>
        </p:sp>
        <p:sp>
          <p:nvSpPr>
            <p:cNvPr id="1406038" name="Freeform 86"/>
            <p:cNvSpPr>
              <a:spLocks/>
            </p:cNvSpPr>
            <p:nvPr/>
          </p:nvSpPr>
          <p:spPr bwMode="auto">
            <a:xfrm>
              <a:off x="5136" y="461"/>
              <a:ext cx="601" cy="1473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547" y="840"/>
                </a:cxn>
                <a:cxn ang="0">
                  <a:pos x="0" y="1473"/>
                </a:cxn>
              </a:cxnLst>
              <a:rect l="0" t="0" r="r" b="b"/>
              <a:pathLst>
                <a:path w="601" h="1473">
                  <a:moveTo>
                    <a:pt x="326" y="0"/>
                  </a:moveTo>
                  <a:cubicBezTo>
                    <a:pt x="463" y="297"/>
                    <a:pt x="601" y="595"/>
                    <a:pt x="547" y="840"/>
                  </a:cubicBezTo>
                  <a:cubicBezTo>
                    <a:pt x="493" y="1085"/>
                    <a:pt x="246" y="1279"/>
                    <a:pt x="0" y="1473"/>
                  </a:cubicBezTo>
                </a:path>
              </a:pathLst>
            </a:custGeom>
            <a:noFill/>
            <a:ln w="28575" cmpd="sng">
              <a:solidFill>
                <a:srgbClr val="FF66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06979" name="Oval 3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6980" name="Oval 4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6981" name="Oval 5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6982" name="Oval 6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6983" name="Oval 7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6984" name="Oval 8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6985" name="Oval 9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6986" name="Oval 10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6987" name="Oval 11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6988" name="Oval 12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6989" name="Oval 13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6990" name="Oval 14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6991" name="Oval 15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6992" name="Text Box 16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06993" name="Text Box 17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06994" name="Text Box 18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06995" name="Text Box 19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06996" name="Text Box 20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06997" name="Text Box 21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06998" name="Text Box 22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06999" name="Text Box 23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07000" name="Text Box 24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07001" name="Text Box 25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07002" name="Text Box 26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07003" name="Text Box 27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07004" name="Text Box 28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07005" name="Text Box 29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07006" name="Line 30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07" name="Line 31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08" name="Line 32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09" name="Line 33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10" name="Line 34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11" name="Line 35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12" name="Line 36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13" name="Line 37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14" name="Line 38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15" name="Line 39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16" name="Line 40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17" name="Line 41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18" name="Line 42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19" name="Line 43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20" name="Line 44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21" name="Line 45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22" name="Line 46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23" name="Line 47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24" name="Line 48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25" name="Line 49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26" name="Line 50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27" name="Line 51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28" name="Line 52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29" name="Line 53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30" name="Line 54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31" name="Line 55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32" name="Line 56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33" name="Text Box 57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07034" name="Line 58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35" name="Text Box 59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s,0</a:t>
            </a:r>
          </a:p>
        </p:txBody>
      </p:sp>
      <p:sp>
        <p:nvSpPr>
          <p:cNvPr id="1407036" name="Oval 60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7037" name="Line 61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38" name="Line 62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039" name="Oval 63"/>
          <p:cNvSpPr>
            <a:spLocks noChangeArrowheads="1"/>
          </p:cNvSpPr>
          <p:nvPr/>
        </p:nvSpPr>
        <p:spPr bwMode="auto">
          <a:xfrm>
            <a:off x="3429000" y="12192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7040" name="Line 64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07042" name="Text Box 66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7043" name="Text Box 67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07044" name="Text Box 68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7045" name="Text Box 69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7046" name="Text Box 70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7047" name="Text Box 71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7048" name="Text Box 72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7049" name="Text Box 73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7050" name="Text Box 74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7051" name="Text Box 75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7052" name="Text Box 76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7053" name="Text Box 77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7054" name="Text Box 78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7055" name="Text Box 79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08003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8004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8005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8006" name="Oval 6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8007" name="Oval 7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8008" name="Oval 8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8009" name="Oval 9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8010" name="Oval 10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8011" name="Oval 11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8012" name="Oval 12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8013" name="Oval 13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8014" name="Oval 14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8015" name="Text Box 15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08016" name="Text Box 16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08017" name="Text Box 17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08018" name="Text Box 18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08019" name="Text Box 19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08020" name="Text Box 20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08021" name="Text Box 21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08022" name="Text Box 22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08023" name="Text Box 23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08024" name="Text Box 24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08025" name="Text Box 25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08026" name="Text Box 26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08027" name="Text Box 27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08028" name="Text Box 28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08029" name="Line 29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30" name="Line 30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31" name="Line 31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32" name="Line 32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33" name="Line 33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34" name="Line 34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35" name="Line 35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36" name="Line 36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37" name="Line 37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38" name="Line 38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39" name="Line 39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0" name="Line 40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1" name="Line 41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2" name="Line 42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3" name="Line 43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4" name="Line 44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5" name="Line 45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6" name="Line 46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7" name="Line 47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8" name="Line 48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9" name="Line 49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50" name="Line 50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51" name="Line 51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52" name="Line 52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53" name="Line 53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54" name="Line 54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55" name="Oval 55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8056" name="Line 56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57" name="Text Box 57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08058" name="Line 58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59" name="Line 59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60" name="Line 60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61" name="Text Box 61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08062" name="Oval 62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8063" name="Text Box 63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a,0</a:t>
            </a:r>
          </a:p>
        </p:txBody>
      </p:sp>
      <p:sp>
        <p:nvSpPr>
          <p:cNvPr id="1408064" name="Line 64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65" name="Oval 65"/>
          <p:cNvSpPr>
            <a:spLocks noChangeArrowheads="1"/>
          </p:cNvSpPr>
          <p:nvPr/>
        </p:nvSpPr>
        <p:spPr bwMode="auto">
          <a:xfrm>
            <a:off x="1371600" y="20574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08067" name="Text Box 67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8068" name="Text Box 68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08069" name="Text Box 69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8070" name="Text Box 70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08071" name="Text Box 71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8072" name="Text Box 72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8073" name="Text Box 73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8074" name="Text Box 74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8075" name="Text Box 75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8076" name="Text Box 76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8077" name="Text Box 77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8078" name="Text Box 78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8079" name="Text Box 79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8080" name="Text Box 80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09027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9028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9029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9030" name="Oval 6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9031" name="Oval 7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9032" name="Oval 8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9033" name="Oval 9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9034" name="Oval 10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9035" name="Oval 11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9036" name="Oval 12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9037" name="Oval 13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9038" name="Text Box 14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09039" name="Text Box 15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09040" name="Text Box 16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09041" name="Text Box 17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09042" name="Text Box 18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09043" name="Text Box 19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09044" name="Text Box 20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09045" name="Text Box 21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09046" name="Text Box 22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09047" name="Text Box 23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09048" name="Text Box 24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09049" name="Text Box 25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09050" name="Text Box 26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09051" name="Text Box 27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09052" name="Line 28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53" name="Line 29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54" name="Line 30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55" name="Line 31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56" name="Line 32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57" name="Line 33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58" name="Line 34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59" name="Line 35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60" name="Line 36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61" name="Line 37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62" name="Line 38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63" name="Line 39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64" name="Line 40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65" name="Line 41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66" name="Line 42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67" name="Line 43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68" name="Line 44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69" name="Line 45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70" name="Line 46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71" name="Line 47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72" name="Line 48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73" name="Line 49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74" name="Line 50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75" name="Line 51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76" name="Line 52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77" name="Line 53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78" name="Oval 54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9079" name="Line 55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80" name="Text Box 56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09081" name="Line 57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82" name="Line 58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83" name="Line 59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84" name="Text Box 60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09085" name="Oval 61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9086" name="Text Box 62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09087" name="Text Box 63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c,0</a:t>
            </a:r>
          </a:p>
        </p:txBody>
      </p:sp>
      <p:sp>
        <p:nvSpPr>
          <p:cNvPr id="1409088" name="Oval 64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09089" name="Line 65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90" name="Oval 66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09092" name="Text Box 68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9093" name="Text Box 69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09094" name="Text Box 70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9095" name="Text Box 71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09096" name="Text Box 72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09097" name="Text Box 73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9098" name="Text Box 74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9099" name="Text Box 75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9100" name="Text Box 76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9101" name="Text Box 77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9102" name="Text Box 78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9103" name="Text Box 79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9104" name="Text Box 80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09105" name="Text Box 81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10051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0052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0053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0054" name="Oval 6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0055" name="Oval 7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0056" name="Oval 8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0057" name="Oval 9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0058" name="Oval 10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0059" name="Oval 11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0060" name="Oval 12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0061" name="Text Box 13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10062" name="Text Box 14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10063" name="Text Box 15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10064" name="Text Box 16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10065" name="Text Box 17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10066" name="Text Box 18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10067" name="Text Box 19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10068" name="Text Box 20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10069" name="Text Box 21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10070" name="Text Box 22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10071" name="Text Box 23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10072" name="Text Box 24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10073" name="Text Box 25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10074" name="Text Box 26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10075" name="Line 27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76" name="Line 28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77" name="Line 29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78" name="Line 30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79" name="Line 31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80" name="Line 32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81" name="Line 33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82" name="Line 34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83" name="Line 35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84" name="Line 36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85" name="Line 37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86" name="Line 38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87" name="Line 39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88" name="Line 40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89" name="Line 41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90" name="Line 42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91" name="Line 43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92" name="Line 44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93" name="Line 45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94" name="Line 46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95" name="Line 47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96" name="Line 48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97" name="Line 49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98" name="Line 50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099" name="Line 51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100" name="Line 52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101" name="Oval 53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0102" name="Line 54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103" name="Text Box 55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10104" name="Line 56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105" name="Line 57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106" name="Line 58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107" name="Text Box 59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10108" name="Oval 60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0109" name="Text Box 61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10110" name="Text Box 62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c,1</a:t>
            </a:r>
          </a:p>
        </p:txBody>
      </p:sp>
      <p:sp>
        <p:nvSpPr>
          <p:cNvPr id="1410111" name="Oval 63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0112" name="Text Box 64"/>
          <p:cNvSpPr txBox="1">
            <a:spLocks noChangeArrowheads="1"/>
          </p:cNvSpPr>
          <p:nvPr/>
        </p:nvSpPr>
        <p:spPr bwMode="auto">
          <a:xfrm>
            <a:off x="7353300" y="3870325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h,0</a:t>
            </a:r>
          </a:p>
        </p:txBody>
      </p:sp>
      <p:sp>
        <p:nvSpPr>
          <p:cNvPr id="1410113" name="Oval 65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0114" name="Line 66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115" name="Oval 67"/>
          <p:cNvSpPr>
            <a:spLocks noChangeArrowheads="1"/>
          </p:cNvSpPr>
          <p:nvPr/>
        </p:nvSpPr>
        <p:spPr bwMode="auto">
          <a:xfrm>
            <a:off x="990600" y="51054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10117" name="Text Box 69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0118" name="Text Box 70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10119" name="Text Box 71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0120" name="Text Box 72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10121" name="Text Box 73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10122" name="Text Box 74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0123" name="Text Box 75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0124" name="Text Box 76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0125" name="Text Box 77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0126" name="Text Box 78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0127" name="Text Box 79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0128" name="Text Box 80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0129" name="Text Box 81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</a:t>
              </a:r>
            </a:p>
          </p:txBody>
        </p:sp>
        <p:sp>
          <p:nvSpPr>
            <p:cNvPr id="1410130" name="Text Box 82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11075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1076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1077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1078" name="Oval 6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1079" name="Oval 7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1080" name="Oval 8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1081" name="Oval 9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1082" name="Oval 10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1083" name="Oval 11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1084" name="Text Box 12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11085" name="Text Box 13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11086" name="Text Box 14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11092" name="Text Box 20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11093" name="Text Box 21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11094" name="Text Box 22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11095" name="Text Box 23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11096" name="Text Box 24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11097" name="Text Box 25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11098" name="Line 26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00" name="Line 28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01" name="Line 29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02" name="Line 30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03" name="Line 31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04" name="Line 32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05" name="Line 33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06" name="Line 34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07" name="Line 35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08" name="Line 36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09" name="Line 37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10" name="Line 38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11" name="Line 39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12" name="Line 40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13" name="Line 41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14" name="Line 42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15" name="Line 43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16" name="Line 44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17" name="Line 45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18" name="Line 46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19" name="Line 47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20" name="Line 48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21" name="Line 49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22" name="Line 50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23" name="Line 51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24" name="Oval 52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1125" name="Line 53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26" name="Text Box 54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11127" name="Line 55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28" name="Line 56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29" name="Line 57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30" name="Text Box 58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11131" name="Oval 59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1132" name="Text Box 60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11133" name="Text Box 61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c,1</a:t>
            </a:r>
          </a:p>
        </p:txBody>
      </p:sp>
      <p:sp>
        <p:nvSpPr>
          <p:cNvPr id="1411134" name="Oval 62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1135" name="Text Box 63"/>
          <p:cNvSpPr txBox="1">
            <a:spLocks noChangeArrowheads="1"/>
          </p:cNvSpPr>
          <p:nvPr/>
        </p:nvSpPr>
        <p:spPr bwMode="auto">
          <a:xfrm>
            <a:off x="7353300" y="3870325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h,1</a:t>
            </a:r>
          </a:p>
        </p:txBody>
      </p:sp>
      <p:sp>
        <p:nvSpPr>
          <p:cNvPr id="1411136" name="Oval 64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1137" name="Text Box 65"/>
          <p:cNvSpPr txBox="1">
            <a:spLocks noChangeArrowheads="1"/>
          </p:cNvSpPr>
          <p:nvPr/>
        </p:nvSpPr>
        <p:spPr bwMode="auto">
          <a:xfrm>
            <a:off x="7340600" y="3505200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k,0</a:t>
            </a:r>
          </a:p>
        </p:txBody>
      </p:sp>
      <p:sp>
        <p:nvSpPr>
          <p:cNvPr id="1411138" name="Oval 66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1139" name="Line 67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140" name="Oval 68"/>
          <p:cNvSpPr>
            <a:spLocks noChangeArrowheads="1"/>
          </p:cNvSpPr>
          <p:nvPr/>
        </p:nvSpPr>
        <p:spPr bwMode="auto">
          <a:xfrm>
            <a:off x="2362200" y="60198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11142" name="Text Box 70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1143" name="Text Box 71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11144" name="Text Box 72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1145" name="Text Box 73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11146" name="Text Box 74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11147" name="Text Box 75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1148" name="Text Box 76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1149" name="Text Box 77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1150" name="Text Box 78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1151" name="Text Box 79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1152" name="Text Box 80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1153" name="Text Box 81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</a:t>
              </a:r>
            </a:p>
          </p:txBody>
        </p:sp>
        <p:sp>
          <p:nvSpPr>
            <p:cNvPr id="1411154" name="Text Box 82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</a:t>
              </a:r>
            </a:p>
          </p:txBody>
        </p:sp>
        <p:sp>
          <p:nvSpPr>
            <p:cNvPr id="1411155" name="Text Box 83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12099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2100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2101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2102" name="Oval 6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2103" name="Oval 7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2104" name="Oval 8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2105" name="Oval 9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2106" name="Oval 10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2107" name="Oval 11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2108" name="Text Box 12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12109" name="Text Box 13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12110" name="Text Box 14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12111" name="Text Box 15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12112" name="Text Box 16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12113" name="Text Box 17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12114" name="Text Box 18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12115" name="Text Box 19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12116" name="Text Box 20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12117" name="Text Box 21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12118" name="Text Box 22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12119" name="Text Box 23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12120" name="Text Box 24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12121" name="Text Box 25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12122" name="Line 26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23" name="Line 27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24" name="Line 28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25" name="Line 29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26" name="Line 30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27" name="Line 31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28" name="Line 32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29" name="Line 33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30" name="Line 34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31" name="Line 35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32" name="Line 36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33" name="Line 37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34" name="Line 38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35" name="Line 39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36" name="Line 40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37" name="Line 41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38" name="Line 42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39" name="Line 43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40" name="Line 44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41" name="Line 45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42" name="Line 46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43" name="Line 47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44" name="Line 48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45" name="Line 49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46" name="Line 50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47" name="Line 51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48" name="Oval 52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2149" name="Line 53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50" name="Text Box 54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12151" name="Line 55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52" name="Line 56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53" name="Line 57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54" name="Text Box 58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12155" name="Oval 59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2156" name="Text Box 60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12157" name="Text Box 61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c,1</a:t>
            </a:r>
          </a:p>
        </p:txBody>
      </p:sp>
      <p:sp>
        <p:nvSpPr>
          <p:cNvPr id="1412158" name="Oval 62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2159" name="Text Box 63"/>
          <p:cNvSpPr txBox="1">
            <a:spLocks noChangeArrowheads="1"/>
          </p:cNvSpPr>
          <p:nvPr/>
        </p:nvSpPr>
        <p:spPr bwMode="auto">
          <a:xfrm>
            <a:off x="7353300" y="3870325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h,1</a:t>
            </a:r>
          </a:p>
        </p:txBody>
      </p:sp>
      <p:sp>
        <p:nvSpPr>
          <p:cNvPr id="1412160" name="Oval 64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2161" name="Oval 65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2162" name="Oval 66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2163" name="Line 67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164" name="Oval 68"/>
          <p:cNvSpPr>
            <a:spLocks noChangeArrowheads="1"/>
          </p:cNvSpPr>
          <p:nvPr/>
        </p:nvSpPr>
        <p:spPr bwMode="auto">
          <a:xfrm>
            <a:off x="990600" y="51054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2165" name="Text Box 69"/>
          <p:cNvSpPr txBox="1">
            <a:spLocks noChangeArrowheads="1"/>
          </p:cNvSpPr>
          <p:nvPr/>
        </p:nvSpPr>
        <p:spPr bwMode="auto">
          <a:xfrm>
            <a:off x="381000" y="5943600"/>
            <a:ext cx="17637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bg2"/>
                </a:solidFill>
                <a:latin typeface="Times New Roman" pitchFamily="35" charset="0"/>
              </a:rPr>
              <a:t>Tree Edge</a:t>
            </a:r>
          </a:p>
        </p:txBody>
      </p:sp>
      <p:sp>
        <p:nvSpPr>
          <p:cNvPr id="1412166" name="Text Box 70"/>
          <p:cNvSpPr txBox="1">
            <a:spLocks noChangeArrowheads="1"/>
          </p:cNvSpPr>
          <p:nvPr/>
        </p:nvSpPr>
        <p:spPr bwMode="auto">
          <a:xfrm>
            <a:off x="123825" y="4343400"/>
            <a:ext cx="22812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Path on Stack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12168" name="Text Box 72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2169" name="Text Box 73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12170" name="Text Box 74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2171" name="Text Box 75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12172" name="Text Box 76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12173" name="Text Box 77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2174" name="Text Box 78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2175" name="Text Box 79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2176" name="Text Box 80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2177" name="Text Box 81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2178" name="Text Box 82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2179" name="Text Box 83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12180" name="Text Box 84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</a:t>
              </a:r>
            </a:p>
          </p:txBody>
        </p:sp>
        <p:sp>
          <p:nvSpPr>
            <p:cNvPr id="1412181" name="Text Box 85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1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13123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3124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3125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3126" name="Oval 6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3127" name="Oval 7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3128" name="Oval 8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3129" name="Oval 9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3130" name="Oval 10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3131" name="Oval 11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3132" name="Text Box 12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13133" name="Text Box 13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13134" name="Text Box 14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13135" name="Text Box 15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13136" name="Text Box 16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13137" name="Text Box 17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13138" name="Text Box 18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13139" name="Text Box 19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13140" name="Text Box 20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13141" name="Text Box 21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13142" name="Text Box 22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13143" name="Text Box 23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13144" name="Text Box 24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13145" name="Text Box 25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13146" name="Line 26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47" name="Line 27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48" name="Line 28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49" name="Line 29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50" name="Line 30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51" name="Line 31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52" name="Line 32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53" name="Line 33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54" name="Line 34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55" name="Line 35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56" name="Line 36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57" name="Line 37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58" name="Line 38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59" name="Line 39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60" name="Line 40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61" name="Line 41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62" name="Line 42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63" name="Line 43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64" name="Line 44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65" name="Line 45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66" name="Line 46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67" name="Line 47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68" name="Line 48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69" name="Line 49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70" name="Line 50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71" name="Line 51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72" name="Oval 52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3173" name="Line 53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74" name="Text Box 54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13175" name="Line 55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76" name="Line 56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77" name="Line 57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78" name="Text Box 58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13179" name="Oval 59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3180" name="Text Box 60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13181" name="Text Box 61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c,1</a:t>
            </a:r>
          </a:p>
        </p:txBody>
      </p:sp>
      <p:sp>
        <p:nvSpPr>
          <p:cNvPr id="1413182" name="Oval 62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3183" name="Oval 63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3184" name="Oval 64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3185" name="Oval 65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3186" name="Line 66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87" name="Oval 67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13189" name="Text Box 69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3190" name="Text Box 70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13191" name="Text Box 71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3192" name="Text Box 72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13193" name="Text Box 73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13194" name="Text Box 74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3195" name="Text Box 75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3196" name="Text Box 76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3197" name="Text Box 77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3198" name="Text Box 78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3199" name="Text Box 79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3200" name="Text Box 80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13201" name="Text Box 81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13202" name="Text Box 82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14147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4148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4149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4150" name="Oval 6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4151" name="Oval 7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4152" name="Oval 8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4153" name="Oval 9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4154" name="Oval 10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4155" name="Text Box 11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14156" name="Text Box 12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14157" name="Text Box 13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14158" name="Text Box 14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14159" name="Text Box 15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14160" name="Text Box 16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14161" name="Text Box 17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14162" name="Text Box 18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14163" name="Text Box 19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14164" name="Text Box 20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14165" name="Text Box 21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14166" name="Text Box 22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14167" name="Text Box 23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14168" name="Text Box 24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14169" name="Line 25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70" name="Line 26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71" name="Line 27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72" name="Line 28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73" name="Line 29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74" name="Line 30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75" name="Line 31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76" name="Line 32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77" name="Line 33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78" name="Line 34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79" name="Line 35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80" name="Line 36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81" name="Line 37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82" name="Line 38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83" name="Line 39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84" name="Line 40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85" name="Line 41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86" name="Line 42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87" name="Line 43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88" name="Line 44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89" name="Line 45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90" name="Line 46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91" name="Line 47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92" name="Line 48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93" name="Line 49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94" name="Line 50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95" name="Oval 51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4196" name="Line 52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97" name="Text Box 53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14198" name="Line 54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99" name="Line 55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200" name="Line 56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201" name="Text Box 57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14202" name="Oval 58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4203" name="Text Box 59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14204" name="Text Box 60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14205" name="Oval 61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4206" name="Oval 62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4207" name="Oval 63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4208" name="Text Box 64"/>
          <p:cNvSpPr txBox="1">
            <a:spLocks noChangeArrowheads="1"/>
          </p:cNvSpPr>
          <p:nvPr/>
        </p:nvSpPr>
        <p:spPr bwMode="auto">
          <a:xfrm>
            <a:off x="7353300" y="3870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i,0</a:t>
            </a:r>
          </a:p>
        </p:txBody>
      </p:sp>
      <p:sp>
        <p:nvSpPr>
          <p:cNvPr id="1414209" name="Oval 65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4210" name="Oval 66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4211" name="Oval 67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4212" name="Line 68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213" name="Oval 69"/>
          <p:cNvSpPr>
            <a:spLocks noChangeArrowheads="1"/>
          </p:cNvSpPr>
          <p:nvPr/>
        </p:nvSpPr>
        <p:spPr bwMode="auto">
          <a:xfrm>
            <a:off x="3124200" y="46736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14215" name="Text Box 71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</a:t>
              </a:r>
            </a:p>
          </p:txBody>
        </p:sp>
        <p:sp>
          <p:nvSpPr>
            <p:cNvPr id="1414216" name="Text Box 72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14217" name="Text Box 73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4218" name="Text Box 74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14219" name="Text Box 75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14220" name="Text Box 76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4221" name="Text Box 77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4222" name="Text Box 78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4223" name="Text Box 79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4224" name="Text Box 80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4225" name="Text Box 81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4226" name="Text Box 82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14227" name="Text Box 83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14228" name="Text Box 84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Line 2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15172" name="Oval 4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5173" name="Oval 5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5174" name="Oval 6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5175" name="Oval 7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5176" name="Oval 8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5177" name="Oval 9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5178" name="Oval 10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5179" name="Oval 11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5180" name="Text Box 12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15181" name="Text Box 13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15182" name="Text Box 14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15183" name="Text Box 15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15184" name="Text Box 16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15185" name="Text Box 17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15186" name="Text Box 18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15187" name="Text Box 19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15188" name="Text Box 20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15189" name="Text Box 21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15190" name="Text Box 22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15191" name="Text Box 23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15192" name="Text Box 24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15193" name="Text Box 25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15194" name="Line 26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195" name="Line 27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196" name="Line 28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197" name="Line 29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198" name="Line 30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199" name="Line 31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00" name="Line 32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01" name="Line 33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02" name="Line 34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03" name="Line 35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04" name="Line 36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05" name="Line 37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06" name="Line 38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07" name="Line 39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08" name="Line 40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09" name="Line 41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0" name="Line 42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1" name="Line 43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2" name="Line 44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3" name="Line 45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4" name="Line 46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5" name="Line 47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6" name="Line 48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7" name="Line 49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8" name="Line 50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9" name="Oval 51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5220" name="Line 52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21" name="Text Box 53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15222" name="Line 54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23" name="Line 55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24" name="Line 56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25" name="Text Box 57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15226" name="Oval 58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5227" name="Text Box 59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15228" name="Text Box 60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15229" name="Oval 61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5230" name="Oval 62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5231" name="Oval 63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5232" name="Text Box 64"/>
          <p:cNvSpPr txBox="1">
            <a:spLocks noChangeArrowheads="1"/>
          </p:cNvSpPr>
          <p:nvPr/>
        </p:nvSpPr>
        <p:spPr bwMode="auto">
          <a:xfrm>
            <a:off x="7353300" y="3870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i,1</a:t>
            </a:r>
          </a:p>
        </p:txBody>
      </p:sp>
      <p:sp>
        <p:nvSpPr>
          <p:cNvPr id="1415233" name="Oval 65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5234" name="Oval 66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5235" name="Oval 67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5236" name="Line 68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37" name="Oval 69"/>
          <p:cNvSpPr>
            <a:spLocks noChangeArrowheads="1"/>
          </p:cNvSpPr>
          <p:nvPr/>
        </p:nvSpPr>
        <p:spPr bwMode="auto">
          <a:xfrm>
            <a:off x="3124200" y="46736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-14288" y="628650"/>
            <a:ext cx="4598988" cy="4408488"/>
            <a:chOff x="-109" y="396"/>
            <a:chExt cx="2897" cy="2777"/>
          </a:xfrm>
        </p:grpSpPr>
        <p:sp>
          <p:nvSpPr>
            <p:cNvPr id="1415239" name="Text Box 71"/>
            <p:cNvSpPr txBox="1">
              <a:spLocks noChangeArrowheads="1"/>
            </p:cNvSpPr>
            <p:nvPr/>
          </p:nvSpPr>
          <p:spPr bwMode="auto">
            <a:xfrm>
              <a:off x="-109" y="396"/>
              <a:ext cx="2897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0">
                  <a:solidFill>
                    <a:srgbClr val="990099"/>
                  </a:solidFill>
                  <a:latin typeface="Comic Sans MS" pitchFamily="35" charset="0"/>
                </a:rPr>
                <a:t>Cross Edge to handled node: d[h]&lt;d[i]</a:t>
              </a:r>
            </a:p>
          </p:txBody>
        </p:sp>
        <p:sp>
          <p:nvSpPr>
            <p:cNvPr id="1415240" name="Freeform 72"/>
            <p:cNvSpPr>
              <a:spLocks/>
            </p:cNvSpPr>
            <p:nvPr/>
          </p:nvSpPr>
          <p:spPr bwMode="auto">
            <a:xfrm>
              <a:off x="-2" y="614"/>
              <a:ext cx="1336" cy="2559"/>
            </a:xfrm>
            <a:custGeom>
              <a:avLst/>
              <a:gdLst/>
              <a:ahLst/>
              <a:cxnLst>
                <a:cxn ang="0">
                  <a:pos x="760" y="0"/>
                </a:cxn>
                <a:cxn ang="0">
                  <a:pos x="151" y="1124"/>
                </a:cxn>
                <a:cxn ang="0">
                  <a:pos x="156" y="2160"/>
                </a:cxn>
                <a:cxn ang="0">
                  <a:pos x="1087" y="2237"/>
                </a:cxn>
                <a:cxn ang="0">
                  <a:pos x="1336" y="2559"/>
                </a:cxn>
              </a:cxnLst>
              <a:rect l="0" t="0" r="r" b="b"/>
              <a:pathLst>
                <a:path w="1336" h="2559">
                  <a:moveTo>
                    <a:pt x="760" y="0"/>
                  </a:moveTo>
                  <a:cubicBezTo>
                    <a:pt x="506" y="382"/>
                    <a:pt x="252" y="764"/>
                    <a:pt x="151" y="1124"/>
                  </a:cubicBezTo>
                  <a:cubicBezTo>
                    <a:pt x="50" y="1484"/>
                    <a:pt x="0" y="1975"/>
                    <a:pt x="156" y="2160"/>
                  </a:cubicBezTo>
                  <a:cubicBezTo>
                    <a:pt x="312" y="2345"/>
                    <a:pt x="890" y="2170"/>
                    <a:pt x="1087" y="2237"/>
                  </a:cubicBezTo>
                  <a:cubicBezTo>
                    <a:pt x="1284" y="2304"/>
                    <a:pt x="1310" y="2431"/>
                    <a:pt x="1336" y="2559"/>
                  </a:cubicBezTo>
                </a:path>
              </a:pathLst>
            </a:custGeom>
            <a:noFill/>
            <a:ln w="19050" cap="flat" cmpd="sng">
              <a:solidFill>
                <a:srgbClr val="990099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15242" name="Text Box 74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</a:t>
              </a:r>
            </a:p>
          </p:txBody>
        </p:sp>
        <p:sp>
          <p:nvSpPr>
            <p:cNvPr id="1415243" name="Text Box 75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15244" name="Text Box 76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5245" name="Text Box 77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15246" name="Text Box 78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15247" name="Text Box 79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5248" name="Text Box 80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5249" name="Text Box 81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5250" name="Text Box 82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5251" name="Text Box 83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5252" name="Text Box 84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5253" name="Text Box 85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15254" name="Text Box 86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15255" name="Text Box 87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DFS Algorithm</a:t>
            </a:r>
          </a:p>
          <a:p>
            <a:r>
              <a:rPr lang="en-US" dirty="0" smtClean="0"/>
              <a:t>DFS Example</a:t>
            </a:r>
          </a:p>
          <a:p>
            <a:r>
              <a:rPr lang="en-US" dirty="0" smtClean="0"/>
              <a:t>DFS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82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16195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6196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6197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6198" name="Oval 6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6199" name="Oval 7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6200" name="Oval 8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6201" name="Oval 9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6202" name="Oval 10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6203" name="Text Box 11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16204" name="Text Box 12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16205" name="Text Box 13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16206" name="Text Box 14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16207" name="Text Box 15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16208" name="Text Box 16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16209" name="Text Box 17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16210" name="Text Box 18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16211" name="Text Box 19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16212" name="Text Box 20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16213" name="Text Box 21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16214" name="Text Box 22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16215" name="Text Box 23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16216" name="Text Box 24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16217" name="Line 25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18" name="Line 26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19" name="Line 27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20" name="Line 28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21" name="Line 29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22" name="Line 30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23" name="Line 31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24" name="Line 32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25" name="Line 33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26" name="Line 34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27" name="Line 35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28" name="Line 36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29" name="Line 37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30" name="Line 38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31" name="Line 39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32" name="Line 40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33" name="Line 41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34" name="Line 42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35" name="Line 43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36" name="Line 44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37" name="Line 45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38" name="Line 46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39" name="Line 47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40" name="Line 48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41" name="Line 49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42" name="Line 50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43" name="Oval 51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6244" name="Line 52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45" name="Text Box 53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16246" name="Line 54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47" name="Line 55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48" name="Line 56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49" name="Text Box 57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16250" name="Oval 58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6251" name="Text Box 59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16252" name="Text Box 60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16253" name="Oval 61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6254" name="Oval 62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6255" name="Oval 63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6256" name="Text Box 64"/>
          <p:cNvSpPr txBox="1">
            <a:spLocks noChangeArrowheads="1"/>
          </p:cNvSpPr>
          <p:nvPr/>
        </p:nvSpPr>
        <p:spPr bwMode="auto">
          <a:xfrm>
            <a:off x="7353300" y="3870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i,2</a:t>
            </a:r>
          </a:p>
        </p:txBody>
      </p:sp>
      <p:sp>
        <p:nvSpPr>
          <p:cNvPr id="1416257" name="Oval 65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6258" name="Oval 66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6259" name="Oval 67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6260" name="Line 68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61" name="Oval 69"/>
          <p:cNvSpPr>
            <a:spLocks noChangeArrowheads="1"/>
          </p:cNvSpPr>
          <p:nvPr/>
        </p:nvSpPr>
        <p:spPr bwMode="auto">
          <a:xfrm>
            <a:off x="3124200" y="46736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16263" name="Text Box 71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</a:t>
              </a:r>
            </a:p>
          </p:txBody>
        </p:sp>
        <p:sp>
          <p:nvSpPr>
            <p:cNvPr id="1416264" name="Text Box 72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16265" name="Text Box 73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6266" name="Text Box 74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16267" name="Text Box 75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16268" name="Text Box 76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6269" name="Text Box 77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6270" name="Text Box 78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6271" name="Text Box 79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6272" name="Text Box 80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6273" name="Text Box 81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6274" name="Text Box 82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16275" name="Text Box 83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16276" name="Text Box 84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17219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7220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7221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7222" name="Oval 6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7223" name="Oval 7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7224" name="Oval 8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7225" name="Oval 9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7226" name="Text Box 10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17227" name="Text Box 11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17228" name="Text Box 12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17229" name="Text Box 13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17230" name="Text Box 14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17231" name="Text Box 15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17232" name="Text Box 16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17233" name="Text Box 17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17234" name="Text Box 18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17235" name="Text Box 19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17236" name="Text Box 20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17237" name="Text Box 21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17238" name="Text Box 22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17239" name="Text Box 23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17240" name="Line 24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41" name="Line 25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42" name="Line 26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43" name="Line 27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44" name="Line 28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45" name="Line 29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46" name="Line 30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47" name="Line 31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48" name="Line 32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49" name="Line 33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50" name="Line 34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51" name="Line 35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52" name="Line 36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53" name="Line 37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54" name="Line 38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55" name="Line 39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56" name="Line 40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57" name="Line 41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58" name="Line 42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59" name="Line 43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60" name="Line 44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61" name="Line 45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62" name="Line 46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63" name="Line 47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64" name="Line 48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65" name="Line 49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66" name="Oval 50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7267" name="Line 51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68" name="Text Box 52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17269" name="Line 53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70" name="Line 54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71" name="Line 55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72" name="Text Box 56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17273" name="Oval 57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7274" name="Text Box 58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17275" name="Text Box 59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17276" name="Oval 60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7277" name="Oval 61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7278" name="Oval 62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7279" name="Text Box 63"/>
          <p:cNvSpPr txBox="1">
            <a:spLocks noChangeArrowheads="1"/>
          </p:cNvSpPr>
          <p:nvPr/>
        </p:nvSpPr>
        <p:spPr bwMode="auto">
          <a:xfrm>
            <a:off x="7353300" y="3870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i,3</a:t>
            </a:r>
          </a:p>
        </p:txBody>
      </p:sp>
      <p:sp>
        <p:nvSpPr>
          <p:cNvPr id="1417280" name="Oval 64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7281" name="Text Box 65"/>
          <p:cNvSpPr txBox="1">
            <a:spLocks noChangeArrowheads="1"/>
          </p:cNvSpPr>
          <p:nvPr/>
        </p:nvSpPr>
        <p:spPr bwMode="auto">
          <a:xfrm>
            <a:off x="7340600" y="3489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l,0</a:t>
            </a:r>
          </a:p>
        </p:txBody>
      </p:sp>
      <p:sp>
        <p:nvSpPr>
          <p:cNvPr id="1417282" name="Oval 66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7283" name="Oval 67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7284" name="Oval 68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7285" name="Line 69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286" name="Oval 70"/>
          <p:cNvSpPr>
            <a:spLocks noChangeArrowheads="1"/>
          </p:cNvSpPr>
          <p:nvPr/>
        </p:nvSpPr>
        <p:spPr bwMode="auto">
          <a:xfrm>
            <a:off x="4419600" y="61722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17288" name="Text Box 72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</a:t>
              </a:r>
            </a:p>
          </p:txBody>
        </p:sp>
        <p:sp>
          <p:nvSpPr>
            <p:cNvPr id="1417289" name="Text Box 73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17290" name="Text Box 74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7291" name="Text Box 75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17292" name="Text Box 76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17293" name="Text Box 77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7294" name="Text Box 78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7295" name="Text Box 79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7296" name="Text Box 80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7297" name="Text Box 81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7298" name="Text Box 82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</a:t>
              </a:r>
            </a:p>
          </p:txBody>
        </p:sp>
        <p:sp>
          <p:nvSpPr>
            <p:cNvPr id="1417299" name="Text Box 83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17300" name="Text Box 84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17301" name="Text Box 85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18243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8244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8245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8246" name="Oval 6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8247" name="Oval 7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8248" name="Oval 8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8249" name="Oval 9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8250" name="Text Box 10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18251" name="Text Box 11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18252" name="Text Box 12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18253" name="Text Box 13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18254" name="Text Box 14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18255" name="Text Box 15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18256" name="Text Box 16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18257" name="Text Box 17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18258" name="Text Box 18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18259" name="Text Box 19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18260" name="Text Box 20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18261" name="Text Box 21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18262" name="Text Box 22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18263" name="Text Box 23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18264" name="Line 24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65" name="Line 25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66" name="Line 26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67" name="Line 27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68" name="Line 28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69" name="Line 29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70" name="Line 30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71" name="Line 31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72" name="Line 32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73" name="Line 33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74" name="Line 34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75" name="Line 35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76" name="Line 36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77" name="Line 37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78" name="Line 38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79" name="Line 39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80" name="Line 40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81" name="Line 41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82" name="Line 42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83" name="Line 43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84" name="Line 44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85" name="Line 45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86" name="Line 46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87" name="Line 47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88" name="Line 48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89" name="Line 49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90" name="Oval 50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8291" name="Line 51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92" name="Text Box 52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18293" name="Line 53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94" name="Line 54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95" name="Line 55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296" name="Text Box 56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18297" name="Oval 57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8298" name="Text Box 58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18299" name="Text Box 59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18300" name="Oval 60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8301" name="Oval 61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8302" name="Oval 62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8303" name="Text Box 63"/>
          <p:cNvSpPr txBox="1">
            <a:spLocks noChangeArrowheads="1"/>
          </p:cNvSpPr>
          <p:nvPr/>
        </p:nvSpPr>
        <p:spPr bwMode="auto">
          <a:xfrm>
            <a:off x="7353300" y="3870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i,3</a:t>
            </a:r>
          </a:p>
        </p:txBody>
      </p:sp>
      <p:sp>
        <p:nvSpPr>
          <p:cNvPr id="1418304" name="Oval 64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8305" name="Text Box 65"/>
          <p:cNvSpPr txBox="1">
            <a:spLocks noChangeArrowheads="1"/>
          </p:cNvSpPr>
          <p:nvPr/>
        </p:nvSpPr>
        <p:spPr bwMode="auto">
          <a:xfrm>
            <a:off x="7340600" y="3489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l,1</a:t>
            </a:r>
          </a:p>
        </p:txBody>
      </p:sp>
      <p:sp>
        <p:nvSpPr>
          <p:cNvPr id="1418306" name="Oval 66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8307" name="Oval 67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8308" name="Oval 68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8309" name="Line 69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310" name="Oval 70"/>
          <p:cNvSpPr>
            <a:spLocks noChangeArrowheads="1"/>
          </p:cNvSpPr>
          <p:nvPr/>
        </p:nvSpPr>
        <p:spPr bwMode="auto">
          <a:xfrm>
            <a:off x="4419600" y="61722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18312" name="Text Box 72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</a:t>
              </a:r>
            </a:p>
          </p:txBody>
        </p:sp>
        <p:sp>
          <p:nvSpPr>
            <p:cNvPr id="1418313" name="Text Box 73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18314" name="Text Box 74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8315" name="Text Box 75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18316" name="Text Box 76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18317" name="Text Box 77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8318" name="Text Box 78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8319" name="Text Box 79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8320" name="Text Box 80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8321" name="Text Box 81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8322" name="Text Box 82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</a:t>
              </a:r>
            </a:p>
          </p:txBody>
        </p:sp>
        <p:sp>
          <p:nvSpPr>
            <p:cNvPr id="1418323" name="Text Box 83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18324" name="Text Box 84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18325" name="Text Box 85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19267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9268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9269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9270" name="Oval 6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9271" name="Oval 7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9272" name="Oval 8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9273" name="Oval 9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9274" name="Text Box 10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19275" name="Text Box 11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19276" name="Text Box 12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19277" name="Text Box 13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19278" name="Text Box 14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19279" name="Text Box 15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19280" name="Text Box 16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19281" name="Text Box 17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19282" name="Text Box 18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19283" name="Text Box 19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19284" name="Text Box 20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19285" name="Text Box 21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19286" name="Text Box 22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19287" name="Text Box 23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19288" name="Line 24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289" name="Line 25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290" name="Line 26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291" name="Line 27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292" name="Line 28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293" name="Line 29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294" name="Line 30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295" name="Line 31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296" name="Line 32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297" name="Line 33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298" name="Line 34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299" name="Line 35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00" name="Line 36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01" name="Line 37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02" name="Line 38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03" name="Line 39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04" name="Line 40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05" name="Line 41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06" name="Line 42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07" name="Line 43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08" name="Line 44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09" name="Line 45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10" name="Line 46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11" name="Line 47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12" name="Line 48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13" name="Line 49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14" name="Oval 50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9315" name="Line 51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16" name="Text Box 52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19317" name="Line 53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18" name="Line 54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19" name="Line 55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20" name="Text Box 56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19321" name="Oval 57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9322" name="Text Box 58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19323" name="Text Box 59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19324" name="Oval 60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9325" name="Oval 61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9326" name="Oval 62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9327" name="Text Box 63"/>
          <p:cNvSpPr txBox="1">
            <a:spLocks noChangeArrowheads="1"/>
          </p:cNvSpPr>
          <p:nvPr/>
        </p:nvSpPr>
        <p:spPr bwMode="auto">
          <a:xfrm>
            <a:off x="7391400" y="3870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i,3</a:t>
            </a:r>
          </a:p>
        </p:txBody>
      </p:sp>
      <p:sp>
        <p:nvSpPr>
          <p:cNvPr id="1419328" name="Oval 64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9329" name="Oval 65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9330" name="Oval 66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9331" name="Oval 67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19332" name="Line 68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333" name="Oval 69"/>
          <p:cNvSpPr>
            <a:spLocks noChangeArrowheads="1"/>
          </p:cNvSpPr>
          <p:nvPr/>
        </p:nvSpPr>
        <p:spPr bwMode="auto">
          <a:xfrm>
            <a:off x="3124200" y="46736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19335" name="Text Box 71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</a:t>
              </a:r>
            </a:p>
          </p:txBody>
        </p:sp>
        <p:sp>
          <p:nvSpPr>
            <p:cNvPr id="1419336" name="Text Box 72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19337" name="Text Box 73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9338" name="Text Box 74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19339" name="Text Box 75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19340" name="Text Box 76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9341" name="Text Box 77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9342" name="Text Box 78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9343" name="Text Box 79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9344" name="Text Box 80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19345" name="Text Box 81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19346" name="Text Box 82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19347" name="Text Box 83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19348" name="Text Box 84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20291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0292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0293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0294" name="Oval 6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0295" name="Oval 7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0296" name="Oval 8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0297" name="Text Box 9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20298" name="Text Box 10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20299" name="Text Box 11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20300" name="Text Box 12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20301" name="Text Box 13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20302" name="Text Box 14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20303" name="Text Box 15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20304" name="Text Box 16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20305" name="Text Box 17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20306" name="Text Box 18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20307" name="Text Box 19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20308" name="Text Box 20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20309" name="Text Box 21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20310" name="Text Box 22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20311" name="Line 23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2" name="Line 24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3" name="Line 25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4" name="Line 26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5" name="Line 27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6" name="Line 28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7" name="Line 29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8" name="Line 30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9" name="Line 31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0" name="Line 32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1" name="Line 33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2" name="Line 34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3" name="Line 35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4" name="Line 36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5" name="Line 37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6" name="Line 38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7" name="Line 39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8" name="Line 40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9" name="Line 41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0" name="Line 42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1" name="Line 43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2" name="Line 44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3" name="Line 45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4" name="Line 46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5" name="Line 47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6" name="Line 48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7" name="Oval 49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0338" name="Line 50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9" name="Text Box 51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20340" name="Line 52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41" name="Line 53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42" name="Line 54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43" name="Text Box 55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20344" name="Oval 56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0345" name="Text Box 57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20346" name="Text Box 58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20347" name="Oval 59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0348" name="Oval 60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0349" name="Oval 61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0350" name="Text Box 62"/>
          <p:cNvSpPr txBox="1">
            <a:spLocks noChangeArrowheads="1"/>
          </p:cNvSpPr>
          <p:nvPr/>
        </p:nvSpPr>
        <p:spPr bwMode="auto">
          <a:xfrm>
            <a:off x="7391400" y="3870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i,4</a:t>
            </a:r>
          </a:p>
        </p:txBody>
      </p:sp>
      <p:sp>
        <p:nvSpPr>
          <p:cNvPr id="1420351" name="Oval 63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0352" name="Oval 64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0353" name="Oval 65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0354" name="Oval 66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0355" name="Text Box 67"/>
          <p:cNvSpPr txBox="1">
            <a:spLocks noChangeArrowheads="1"/>
          </p:cNvSpPr>
          <p:nvPr/>
        </p:nvSpPr>
        <p:spPr bwMode="auto">
          <a:xfrm>
            <a:off x="7340600" y="3429000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g,0</a:t>
            </a:r>
          </a:p>
        </p:txBody>
      </p:sp>
      <p:sp>
        <p:nvSpPr>
          <p:cNvPr id="1420356" name="Oval 68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0357" name="Line 69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58" name="Oval 70"/>
          <p:cNvSpPr>
            <a:spLocks noChangeArrowheads="1"/>
          </p:cNvSpPr>
          <p:nvPr/>
        </p:nvSpPr>
        <p:spPr bwMode="auto">
          <a:xfrm>
            <a:off x="4648200" y="32766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20360" name="Text Box 72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</a:t>
              </a:r>
            </a:p>
          </p:txBody>
        </p:sp>
        <p:sp>
          <p:nvSpPr>
            <p:cNvPr id="1420361" name="Text Box 73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20362" name="Text Box 74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0363" name="Text Box 75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20364" name="Text Box 76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20365" name="Text Box 77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0366" name="Text Box 78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0367" name="Text Box 79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</a:t>
              </a:r>
            </a:p>
          </p:txBody>
        </p:sp>
        <p:sp>
          <p:nvSpPr>
            <p:cNvPr id="1420368" name="Text Box 80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0369" name="Text Box 81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0370" name="Text Box 82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20371" name="Text Box 83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20372" name="Text Box 84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20373" name="Text Box 85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21315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1316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1317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1318" name="Oval 6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1319" name="Oval 7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1320" name="Text Box 8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21321" name="Text Box 9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21322" name="Text Box 10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21323" name="Text Box 11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21324" name="Text Box 12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21325" name="Text Box 13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21326" name="Text Box 14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21327" name="Text Box 15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21328" name="Text Box 16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21329" name="Text Box 17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21330" name="Text Box 18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21331" name="Text Box 19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21332" name="Text Box 20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21333" name="Text Box 21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21334" name="Line 22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35" name="Line 23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36" name="Line 24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37" name="Line 25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38" name="Line 26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39" name="Line 27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40" name="Line 28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41" name="Line 29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42" name="Line 30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43" name="Line 31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44" name="Line 32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45" name="Line 33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46" name="Line 34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47" name="Line 35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48" name="Line 36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49" name="Line 37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50" name="Line 38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51" name="Line 39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52" name="Line 40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53" name="Line 41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54" name="Line 42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55" name="Line 43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56" name="Line 44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57" name="Line 45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58" name="Line 46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59" name="Line 47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60" name="Oval 48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1361" name="Line 49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62" name="Text Box 50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21363" name="Line 51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64" name="Line 52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65" name="Line 53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66" name="Text Box 54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21367" name="Oval 55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1368" name="Text Box 56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21369" name="Text Box 57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21370" name="Oval 58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1371" name="Oval 59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1372" name="Oval 60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1373" name="Text Box 61"/>
          <p:cNvSpPr txBox="1">
            <a:spLocks noChangeArrowheads="1"/>
          </p:cNvSpPr>
          <p:nvPr/>
        </p:nvSpPr>
        <p:spPr bwMode="auto">
          <a:xfrm>
            <a:off x="7391400" y="3870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i,4</a:t>
            </a:r>
          </a:p>
        </p:txBody>
      </p:sp>
      <p:sp>
        <p:nvSpPr>
          <p:cNvPr id="1421374" name="Oval 62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1375" name="Oval 63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1376" name="Oval 64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1377" name="Oval 65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1378" name="Text Box 66"/>
          <p:cNvSpPr txBox="1">
            <a:spLocks noChangeArrowheads="1"/>
          </p:cNvSpPr>
          <p:nvPr/>
        </p:nvSpPr>
        <p:spPr bwMode="auto">
          <a:xfrm>
            <a:off x="7340600" y="3429000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g,1</a:t>
            </a:r>
          </a:p>
        </p:txBody>
      </p:sp>
      <p:sp>
        <p:nvSpPr>
          <p:cNvPr id="1421379" name="Oval 67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1380" name="Text Box 68"/>
          <p:cNvSpPr txBox="1">
            <a:spLocks noChangeArrowheads="1"/>
          </p:cNvSpPr>
          <p:nvPr/>
        </p:nvSpPr>
        <p:spPr bwMode="auto">
          <a:xfrm>
            <a:off x="7353300" y="3048000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j,0</a:t>
            </a:r>
          </a:p>
        </p:txBody>
      </p:sp>
      <p:sp>
        <p:nvSpPr>
          <p:cNvPr id="1421381" name="Oval 69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1382" name="Line 70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383" name="Oval 71"/>
          <p:cNvSpPr>
            <a:spLocks noChangeArrowheads="1"/>
          </p:cNvSpPr>
          <p:nvPr/>
        </p:nvSpPr>
        <p:spPr bwMode="auto">
          <a:xfrm>
            <a:off x="6172200" y="41910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21385" name="Text Box 73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</a:t>
              </a:r>
            </a:p>
          </p:txBody>
        </p:sp>
        <p:sp>
          <p:nvSpPr>
            <p:cNvPr id="1421386" name="Text Box 74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21387" name="Text Box 75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1388" name="Text Box 76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21389" name="Text Box 77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21390" name="Text Box 78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1391" name="Text Box 79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1392" name="Text Box 80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</a:t>
              </a:r>
            </a:p>
          </p:txBody>
        </p:sp>
        <p:sp>
          <p:nvSpPr>
            <p:cNvPr id="1421393" name="Text Box 81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</a:t>
              </a:r>
            </a:p>
          </p:txBody>
        </p:sp>
        <p:sp>
          <p:nvSpPr>
            <p:cNvPr id="1421394" name="Text Box 82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1395" name="Text Box 83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21396" name="Text Box 84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21397" name="Text Box 85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21398" name="Text Box 86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22339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2340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2341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2342" name="Oval 6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2343" name="Oval 7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2344" name="Text Box 8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22345" name="Text Box 9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22346" name="Text Box 10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22347" name="Text Box 11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22348" name="Text Box 12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22349" name="Text Box 13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22350" name="Text Box 14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22351" name="Text Box 15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22352" name="Text Box 16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22353" name="Text Box 17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22354" name="Text Box 18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22355" name="Text Box 19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22356" name="Text Box 20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22357" name="Text Box 21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22358" name="Line 22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59" name="Line 23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60" name="Line 24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61" name="Line 25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62" name="Line 26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63" name="Line 27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64" name="Line 28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65" name="Line 29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66" name="Line 30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67" name="Line 31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68" name="Line 32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69" name="Line 33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70" name="Line 34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71" name="Line 35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72" name="Line 36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73" name="Line 37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74" name="Line 38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75" name="Line 39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76" name="Line 40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77" name="Line 41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78" name="Line 42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79" name="Line 43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80" name="Line 44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81" name="Line 45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82" name="Line 46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83" name="Line 47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84" name="Oval 48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2385" name="Line 49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86" name="Text Box 50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22387" name="Line 51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88" name="Line 52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89" name="Line 53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90" name="Text Box 54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22391" name="Oval 55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2392" name="Text Box 56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22393" name="Text Box 57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22394" name="Oval 58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2395" name="Oval 59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2396" name="Oval 60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2397" name="Text Box 61"/>
          <p:cNvSpPr txBox="1">
            <a:spLocks noChangeArrowheads="1"/>
          </p:cNvSpPr>
          <p:nvPr/>
        </p:nvSpPr>
        <p:spPr bwMode="auto">
          <a:xfrm>
            <a:off x="7391400" y="3870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i,4</a:t>
            </a:r>
          </a:p>
        </p:txBody>
      </p:sp>
      <p:sp>
        <p:nvSpPr>
          <p:cNvPr id="1422398" name="Oval 62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2399" name="Oval 63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2400" name="Oval 64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2401" name="Oval 65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2402" name="Text Box 66"/>
          <p:cNvSpPr txBox="1">
            <a:spLocks noChangeArrowheads="1"/>
          </p:cNvSpPr>
          <p:nvPr/>
        </p:nvSpPr>
        <p:spPr bwMode="auto">
          <a:xfrm>
            <a:off x="7340600" y="3429000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g,1</a:t>
            </a:r>
          </a:p>
        </p:txBody>
      </p:sp>
      <p:sp>
        <p:nvSpPr>
          <p:cNvPr id="1422403" name="Oval 67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2404" name="Text Box 68"/>
          <p:cNvSpPr txBox="1">
            <a:spLocks noChangeArrowheads="1"/>
          </p:cNvSpPr>
          <p:nvPr/>
        </p:nvSpPr>
        <p:spPr bwMode="auto">
          <a:xfrm>
            <a:off x="7353300" y="3048000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j,1</a:t>
            </a:r>
          </a:p>
        </p:txBody>
      </p:sp>
      <p:sp>
        <p:nvSpPr>
          <p:cNvPr id="1422405" name="Oval 69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2406" name="Line 70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407" name="Oval 71"/>
          <p:cNvSpPr>
            <a:spLocks noChangeArrowheads="1"/>
          </p:cNvSpPr>
          <p:nvPr/>
        </p:nvSpPr>
        <p:spPr bwMode="auto">
          <a:xfrm>
            <a:off x="6172200" y="41910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373063" y="517525"/>
            <a:ext cx="6623050" cy="4054475"/>
            <a:chOff x="235" y="326"/>
            <a:chExt cx="4172" cy="2554"/>
          </a:xfrm>
        </p:grpSpPr>
        <p:sp>
          <p:nvSpPr>
            <p:cNvPr id="1422409" name="Text Box 73"/>
            <p:cNvSpPr txBox="1">
              <a:spLocks noChangeArrowheads="1"/>
            </p:cNvSpPr>
            <p:nvPr/>
          </p:nvSpPr>
          <p:spPr bwMode="auto">
            <a:xfrm>
              <a:off x="235" y="326"/>
              <a:ext cx="2154" cy="26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0">
                  <a:solidFill>
                    <a:schemeClr val="hlink"/>
                  </a:solidFill>
                  <a:latin typeface="Times New Roman" pitchFamily="35" charset="0"/>
                </a:rPr>
                <a:t>Back Edge to node on Stack:</a:t>
              </a:r>
            </a:p>
          </p:txBody>
        </p:sp>
        <p:sp>
          <p:nvSpPr>
            <p:cNvPr id="1422410" name="Freeform 74"/>
            <p:cNvSpPr>
              <a:spLocks/>
            </p:cNvSpPr>
            <p:nvPr/>
          </p:nvSpPr>
          <p:spPr bwMode="auto">
            <a:xfrm>
              <a:off x="2371" y="398"/>
              <a:ext cx="2036" cy="2482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1248" y="269"/>
                </a:cxn>
                <a:cxn ang="0">
                  <a:pos x="1959" y="1700"/>
                </a:cxn>
                <a:cxn ang="0">
                  <a:pos x="787" y="2237"/>
                </a:cxn>
                <a:cxn ang="0">
                  <a:pos x="826" y="2482"/>
                </a:cxn>
              </a:cxnLst>
              <a:rect l="0" t="0" r="r" b="b"/>
              <a:pathLst>
                <a:path w="2036" h="2482">
                  <a:moveTo>
                    <a:pt x="0" y="87"/>
                  </a:moveTo>
                  <a:cubicBezTo>
                    <a:pt x="460" y="43"/>
                    <a:pt x="921" y="0"/>
                    <a:pt x="1248" y="269"/>
                  </a:cubicBezTo>
                  <a:cubicBezTo>
                    <a:pt x="1575" y="538"/>
                    <a:pt x="2036" y="1372"/>
                    <a:pt x="1959" y="1700"/>
                  </a:cubicBezTo>
                  <a:cubicBezTo>
                    <a:pt x="1882" y="2028"/>
                    <a:pt x="976" y="2107"/>
                    <a:pt x="787" y="2237"/>
                  </a:cubicBezTo>
                  <a:cubicBezTo>
                    <a:pt x="598" y="2367"/>
                    <a:pt x="712" y="2424"/>
                    <a:pt x="826" y="2482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22412" name="Text Box 76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</a:t>
              </a:r>
            </a:p>
          </p:txBody>
        </p:sp>
        <p:sp>
          <p:nvSpPr>
            <p:cNvPr id="1422413" name="Text Box 77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22414" name="Text Box 78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2415" name="Text Box 79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22416" name="Text Box 80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22417" name="Text Box 81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2418" name="Text Box 82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2419" name="Text Box 83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</a:t>
              </a:r>
            </a:p>
          </p:txBody>
        </p:sp>
        <p:sp>
          <p:nvSpPr>
            <p:cNvPr id="1422420" name="Text Box 84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</a:t>
              </a:r>
            </a:p>
          </p:txBody>
        </p:sp>
        <p:sp>
          <p:nvSpPr>
            <p:cNvPr id="1422421" name="Text Box 85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2422" name="Text Box 86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22423" name="Text Box 87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22424" name="Text Box 88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22425" name="Text Box 89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23363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3364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3365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3366" name="Oval 6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3367" name="Text Box 7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23368" name="Text Box 8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23369" name="Text Box 9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23370" name="Text Box 10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23371" name="Text Box 11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23372" name="Text Box 12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23373" name="Text Box 13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23374" name="Text Box 14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23375" name="Text Box 15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23376" name="Text Box 16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23377" name="Text Box 17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23378" name="Text Box 18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23379" name="Text Box 19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23380" name="Text Box 20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23381" name="Line 21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82" name="Line 22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83" name="Line 23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84" name="Line 24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85" name="Line 25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86" name="Line 26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87" name="Line 27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88" name="Line 28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89" name="Line 29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90" name="Line 30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91" name="Line 31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92" name="Line 32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93" name="Line 33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94" name="Line 34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95" name="Line 35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96" name="Line 36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97" name="Line 37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98" name="Line 38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99" name="Line 39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00" name="Line 40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01" name="Line 41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02" name="Line 42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03" name="Line 43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04" name="Line 44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05" name="Line 45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06" name="Line 46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07" name="Oval 47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3408" name="Line 48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09" name="Text Box 49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23410" name="Line 50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11" name="Line 51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12" name="Line 52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13" name="Text Box 53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23414" name="Oval 54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3415" name="Text Box 55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23416" name="Text Box 56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23417" name="Oval 57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3418" name="Oval 58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3419" name="Oval 59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3420" name="Text Box 60"/>
          <p:cNvSpPr txBox="1">
            <a:spLocks noChangeArrowheads="1"/>
          </p:cNvSpPr>
          <p:nvPr/>
        </p:nvSpPr>
        <p:spPr bwMode="auto">
          <a:xfrm>
            <a:off x="7391400" y="3870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i,4</a:t>
            </a:r>
          </a:p>
        </p:txBody>
      </p:sp>
      <p:sp>
        <p:nvSpPr>
          <p:cNvPr id="1423421" name="Oval 61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3422" name="Oval 62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3423" name="Oval 63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3424" name="Oval 64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3425" name="Text Box 65"/>
          <p:cNvSpPr txBox="1">
            <a:spLocks noChangeArrowheads="1"/>
          </p:cNvSpPr>
          <p:nvPr/>
        </p:nvSpPr>
        <p:spPr bwMode="auto">
          <a:xfrm>
            <a:off x="7340600" y="3429000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g,1</a:t>
            </a:r>
          </a:p>
        </p:txBody>
      </p:sp>
      <p:sp>
        <p:nvSpPr>
          <p:cNvPr id="1423426" name="Oval 66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3427" name="Text Box 67"/>
          <p:cNvSpPr txBox="1">
            <a:spLocks noChangeArrowheads="1"/>
          </p:cNvSpPr>
          <p:nvPr/>
        </p:nvSpPr>
        <p:spPr bwMode="auto">
          <a:xfrm>
            <a:off x="7353300" y="3048000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j,2</a:t>
            </a:r>
          </a:p>
        </p:txBody>
      </p:sp>
      <p:sp>
        <p:nvSpPr>
          <p:cNvPr id="1423428" name="Oval 68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3429" name="Text Box 69"/>
          <p:cNvSpPr txBox="1">
            <a:spLocks noChangeArrowheads="1"/>
          </p:cNvSpPr>
          <p:nvPr/>
        </p:nvSpPr>
        <p:spPr bwMode="auto">
          <a:xfrm>
            <a:off x="7310438" y="2590800"/>
            <a:ext cx="766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m,0</a:t>
            </a:r>
          </a:p>
        </p:txBody>
      </p:sp>
      <p:sp>
        <p:nvSpPr>
          <p:cNvPr id="1423430" name="Oval 70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3431" name="Line 71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32" name="Oval 72"/>
          <p:cNvSpPr>
            <a:spLocks noChangeArrowheads="1"/>
          </p:cNvSpPr>
          <p:nvPr/>
        </p:nvSpPr>
        <p:spPr bwMode="auto">
          <a:xfrm>
            <a:off x="5715000" y="54864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23434" name="Text Box 74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</a:t>
              </a:r>
            </a:p>
          </p:txBody>
        </p:sp>
        <p:sp>
          <p:nvSpPr>
            <p:cNvPr id="1423435" name="Text Box 75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23436" name="Text Box 76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3437" name="Text Box 77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23438" name="Text Box 78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23439" name="Text Box 79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3440" name="Text Box 80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3441" name="Text Box 81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</a:t>
              </a:r>
            </a:p>
          </p:txBody>
        </p:sp>
        <p:sp>
          <p:nvSpPr>
            <p:cNvPr id="1423442" name="Text Box 82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</a:t>
              </a:r>
            </a:p>
          </p:txBody>
        </p:sp>
        <p:sp>
          <p:nvSpPr>
            <p:cNvPr id="1423443" name="Text Box 83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</a:t>
              </a:r>
            </a:p>
          </p:txBody>
        </p:sp>
        <p:sp>
          <p:nvSpPr>
            <p:cNvPr id="1423444" name="Text Box 84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23445" name="Text Box 85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23446" name="Text Box 86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23447" name="Text Box 87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24387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4388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4389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4390" name="Oval 6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4391" name="Text Box 7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24392" name="Text Box 8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24393" name="Text Box 9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24394" name="Text Box 10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24395" name="Text Box 11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24396" name="Text Box 12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24397" name="Text Box 13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24398" name="Text Box 14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24399" name="Text Box 15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24400" name="Text Box 16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24401" name="Text Box 17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24402" name="Text Box 18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24403" name="Text Box 19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24404" name="Text Box 20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24405" name="Line 21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6" name="Line 22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7" name="Line 23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8" name="Line 24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9" name="Line 25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0" name="Line 26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1" name="Line 27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2" name="Line 28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3" name="Line 29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4" name="Line 30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5" name="Line 31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6" name="Line 32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7" name="Line 33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8" name="Line 34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9" name="Line 35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0" name="Line 36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1" name="Line 37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2" name="Line 38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3" name="Line 39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4" name="Line 40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5" name="Line 41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6" name="Line 42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7" name="Line 43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8" name="Line 44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9" name="Line 45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0" name="Line 46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1" name="Oval 47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4432" name="Line 48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3" name="Text Box 49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24434" name="Line 50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5" name="Line 51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6" name="Line 52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7" name="Text Box 53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24438" name="Oval 54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4439" name="Text Box 55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24440" name="Text Box 56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24441" name="Oval 57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4442" name="Oval 58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4443" name="Oval 59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4444" name="Text Box 60"/>
          <p:cNvSpPr txBox="1">
            <a:spLocks noChangeArrowheads="1"/>
          </p:cNvSpPr>
          <p:nvPr/>
        </p:nvSpPr>
        <p:spPr bwMode="auto">
          <a:xfrm>
            <a:off x="7391400" y="3870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i,4</a:t>
            </a:r>
          </a:p>
        </p:txBody>
      </p:sp>
      <p:sp>
        <p:nvSpPr>
          <p:cNvPr id="1424445" name="Oval 61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4446" name="Oval 62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4447" name="Oval 63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4448" name="Oval 64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4449" name="Text Box 65"/>
          <p:cNvSpPr txBox="1">
            <a:spLocks noChangeArrowheads="1"/>
          </p:cNvSpPr>
          <p:nvPr/>
        </p:nvSpPr>
        <p:spPr bwMode="auto">
          <a:xfrm>
            <a:off x="7340600" y="3429000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g,1</a:t>
            </a:r>
          </a:p>
        </p:txBody>
      </p:sp>
      <p:sp>
        <p:nvSpPr>
          <p:cNvPr id="1424450" name="Oval 66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4451" name="Text Box 67"/>
          <p:cNvSpPr txBox="1">
            <a:spLocks noChangeArrowheads="1"/>
          </p:cNvSpPr>
          <p:nvPr/>
        </p:nvSpPr>
        <p:spPr bwMode="auto">
          <a:xfrm>
            <a:off x="7353300" y="3048000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j,2</a:t>
            </a:r>
          </a:p>
        </p:txBody>
      </p:sp>
      <p:sp>
        <p:nvSpPr>
          <p:cNvPr id="1424452" name="Oval 68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4453" name="Text Box 69"/>
          <p:cNvSpPr txBox="1">
            <a:spLocks noChangeArrowheads="1"/>
          </p:cNvSpPr>
          <p:nvPr/>
        </p:nvSpPr>
        <p:spPr bwMode="auto">
          <a:xfrm>
            <a:off x="7310438" y="2590800"/>
            <a:ext cx="766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m,1</a:t>
            </a:r>
          </a:p>
        </p:txBody>
      </p:sp>
      <p:sp>
        <p:nvSpPr>
          <p:cNvPr id="1424454" name="Oval 70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4455" name="Line 71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56" name="Oval 72"/>
          <p:cNvSpPr>
            <a:spLocks noChangeArrowheads="1"/>
          </p:cNvSpPr>
          <p:nvPr/>
        </p:nvSpPr>
        <p:spPr bwMode="auto">
          <a:xfrm>
            <a:off x="5715000" y="54864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24458" name="Text Box 74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</a:t>
              </a:r>
            </a:p>
          </p:txBody>
        </p:sp>
        <p:sp>
          <p:nvSpPr>
            <p:cNvPr id="1424459" name="Text Box 75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24460" name="Text Box 76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4461" name="Text Box 77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24462" name="Text Box 78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24463" name="Text Box 79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4464" name="Text Box 80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4465" name="Text Box 81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</a:t>
              </a:r>
            </a:p>
          </p:txBody>
        </p:sp>
        <p:sp>
          <p:nvSpPr>
            <p:cNvPr id="1424466" name="Text Box 82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</a:t>
              </a:r>
            </a:p>
          </p:txBody>
        </p:sp>
        <p:sp>
          <p:nvSpPr>
            <p:cNvPr id="1424467" name="Text Box 83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</a:t>
              </a:r>
            </a:p>
          </p:txBody>
        </p:sp>
        <p:sp>
          <p:nvSpPr>
            <p:cNvPr id="1424468" name="Text Box 84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24469" name="Text Box 85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24470" name="Text Box 86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24471" name="Text Box 87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25411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5412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5413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5414" name="Oval 6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5415" name="Text Box 7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25416" name="Text Box 8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25417" name="Text Box 9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25418" name="Text Box 10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25419" name="Text Box 11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25420" name="Text Box 12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25421" name="Text Box 13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25422" name="Text Box 14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25423" name="Text Box 15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25424" name="Text Box 16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25425" name="Text Box 17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25426" name="Text Box 18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25427" name="Text Box 19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25428" name="Text Box 20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25429" name="Line 21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30" name="Line 22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31" name="Line 23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32" name="Line 24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33" name="Line 25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34" name="Line 26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35" name="Line 27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36" name="Line 28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37" name="Line 29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38" name="Line 30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39" name="Line 31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40" name="Line 32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41" name="Line 33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42" name="Line 34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43" name="Line 35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44" name="Line 36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45" name="Line 37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46" name="Line 38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47" name="Line 39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48" name="Line 40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49" name="Line 41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50" name="Line 42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51" name="Line 43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52" name="Line 44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53" name="Line 45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54" name="Line 46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55" name="Oval 47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5456" name="Line 48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57" name="Text Box 49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25458" name="Line 50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59" name="Line 51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60" name="Line 52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61" name="Text Box 53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25462" name="Oval 54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5463" name="Text Box 55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25464" name="Text Box 56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25465" name="Oval 57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5466" name="Oval 58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5467" name="Oval 59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5468" name="Text Box 60"/>
          <p:cNvSpPr txBox="1">
            <a:spLocks noChangeArrowheads="1"/>
          </p:cNvSpPr>
          <p:nvPr/>
        </p:nvSpPr>
        <p:spPr bwMode="auto">
          <a:xfrm>
            <a:off x="7391400" y="3870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i,4</a:t>
            </a:r>
          </a:p>
        </p:txBody>
      </p:sp>
      <p:sp>
        <p:nvSpPr>
          <p:cNvPr id="1425469" name="Oval 61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5470" name="Oval 62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5471" name="Oval 63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5472" name="Oval 64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5473" name="Text Box 65"/>
          <p:cNvSpPr txBox="1">
            <a:spLocks noChangeArrowheads="1"/>
          </p:cNvSpPr>
          <p:nvPr/>
        </p:nvSpPr>
        <p:spPr bwMode="auto">
          <a:xfrm>
            <a:off x="7340600" y="3429000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g,1</a:t>
            </a:r>
          </a:p>
        </p:txBody>
      </p:sp>
      <p:sp>
        <p:nvSpPr>
          <p:cNvPr id="1425474" name="Oval 66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5475" name="Text Box 67"/>
          <p:cNvSpPr txBox="1">
            <a:spLocks noChangeArrowheads="1"/>
          </p:cNvSpPr>
          <p:nvPr/>
        </p:nvSpPr>
        <p:spPr bwMode="auto">
          <a:xfrm>
            <a:off x="7353300" y="3048000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j,2</a:t>
            </a:r>
          </a:p>
        </p:txBody>
      </p:sp>
      <p:sp>
        <p:nvSpPr>
          <p:cNvPr id="1425476" name="Oval 68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5477" name="Oval 69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5478" name="Line 70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479" name="Oval 71"/>
          <p:cNvSpPr>
            <a:spLocks noChangeArrowheads="1"/>
          </p:cNvSpPr>
          <p:nvPr/>
        </p:nvSpPr>
        <p:spPr bwMode="auto">
          <a:xfrm>
            <a:off x="6172200" y="41910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25481" name="Text Box 73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</a:t>
              </a:r>
            </a:p>
          </p:txBody>
        </p:sp>
        <p:sp>
          <p:nvSpPr>
            <p:cNvPr id="1425482" name="Text Box 74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25483" name="Text Box 75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5484" name="Text Box 76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25485" name="Text Box 77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25486" name="Text Box 78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5487" name="Text Box 79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5488" name="Text Box 80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</a:t>
              </a:r>
            </a:p>
          </p:txBody>
        </p:sp>
        <p:sp>
          <p:nvSpPr>
            <p:cNvPr id="1425489" name="Text Box 81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</a:t>
              </a:r>
            </a:p>
          </p:txBody>
        </p:sp>
        <p:sp>
          <p:nvSpPr>
            <p:cNvPr id="1425490" name="Text Box 82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25491" name="Text Box 83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25492" name="Text Box 84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25493" name="Text Box 85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25494" name="Text Box 86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DFS Algorithm</a:t>
            </a:r>
          </a:p>
          <a:p>
            <a:r>
              <a:rPr lang="en-US" dirty="0" smtClean="0"/>
              <a:t>DFS Example</a:t>
            </a:r>
          </a:p>
          <a:p>
            <a:r>
              <a:rPr lang="en-US" dirty="0" smtClean="0"/>
              <a:t>DFS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56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26435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6436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6437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6438" name="Oval 6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6439" name="Text Box 7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26440" name="Text Box 8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26441" name="Text Box 9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26442" name="Text Box 10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26443" name="Text Box 11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26444" name="Text Box 12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26445" name="Text Box 13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26446" name="Text Box 14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26447" name="Text Box 15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26448" name="Text Box 16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26449" name="Text Box 17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26450" name="Text Box 18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26451" name="Text Box 19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26452" name="Text Box 20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26453" name="Line 21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4" name="Line 22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5" name="Line 23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6" name="Line 24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7" name="Line 25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8" name="Line 26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9" name="Line 27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0" name="Line 28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1" name="Line 29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2" name="Line 30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3" name="Line 31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4" name="Line 32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5" name="Line 33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6" name="Line 34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7" name="Line 35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8" name="Line 36"/>
          <p:cNvSpPr>
            <a:spLocks noChangeShapeType="1"/>
          </p:cNvSpPr>
          <p:nvPr/>
        </p:nvSpPr>
        <p:spPr bwMode="auto">
          <a:xfrm flipH="1">
            <a:off x="2667000" y="4879975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9" name="Line 37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0" name="Line 38"/>
          <p:cNvSpPr>
            <a:spLocks noChangeShapeType="1"/>
          </p:cNvSpPr>
          <p:nvPr/>
        </p:nvSpPr>
        <p:spPr bwMode="auto">
          <a:xfrm flipH="1">
            <a:off x="1371600" y="4879975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1" name="Line 39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2" name="Line 40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3" name="Line 41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4" name="Line 42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5" name="Line 43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6" name="Line 44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7" name="Line 45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8" name="Line 46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9" name="Oval 47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6480" name="Line 48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81" name="Text Box 49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26482" name="Line 50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83" name="Line 51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84" name="Line 52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85" name="Text Box 53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26486" name="Oval 54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6487" name="Text Box 55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26488" name="Text Box 56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26489" name="Oval 57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6490" name="Oval 58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6491" name="Oval 59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6492" name="Text Box 60"/>
          <p:cNvSpPr txBox="1">
            <a:spLocks noChangeArrowheads="1"/>
          </p:cNvSpPr>
          <p:nvPr/>
        </p:nvSpPr>
        <p:spPr bwMode="auto">
          <a:xfrm>
            <a:off x="7391400" y="3870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i,4</a:t>
            </a:r>
          </a:p>
        </p:txBody>
      </p:sp>
      <p:sp>
        <p:nvSpPr>
          <p:cNvPr id="1426493" name="Oval 61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6494" name="Oval 62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6495" name="Oval 63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6496" name="Oval 64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6497" name="Text Box 65"/>
          <p:cNvSpPr txBox="1">
            <a:spLocks noChangeArrowheads="1"/>
          </p:cNvSpPr>
          <p:nvPr/>
        </p:nvSpPr>
        <p:spPr bwMode="auto">
          <a:xfrm>
            <a:off x="7340600" y="3429000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g,1</a:t>
            </a:r>
          </a:p>
        </p:txBody>
      </p:sp>
      <p:sp>
        <p:nvSpPr>
          <p:cNvPr id="1426498" name="Oval 66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6499" name="Oval 67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6500" name="Oval 68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6501" name="Line 69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502" name="Oval 70"/>
          <p:cNvSpPr>
            <a:spLocks noChangeArrowheads="1"/>
          </p:cNvSpPr>
          <p:nvPr/>
        </p:nvSpPr>
        <p:spPr bwMode="auto">
          <a:xfrm>
            <a:off x="4648200" y="32766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26504" name="Text Box 72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</a:t>
              </a:r>
            </a:p>
          </p:txBody>
        </p:sp>
        <p:sp>
          <p:nvSpPr>
            <p:cNvPr id="1426505" name="Text Box 73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26506" name="Text Box 74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6507" name="Text Box 75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26508" name="Text Box 76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26509" name="Text Box 77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6510" name="Text Box 78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6511" name="Text Box 79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</a:t>
              </a:r>
            </a:p>
          </p:txBody>
        </p:sp>
        <p:sp>
          <p:nvSpPr>
            <p:cNvPr id="1426512" name="Text Box 80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26513" name="Text Box 81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26514" name="Text Box 82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26515" name="Text Box 83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26516" name="Text Box 84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26517" name="Text Box 85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27459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7460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7461" name="Oval 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7462" name="Oval 6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7463" name="Text Box 7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27464" name="Text Box 8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27465" name="Text Box 9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27466" name="Text Box 10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27467" name="Text Box 11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27468" name="Text Box 12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27469" name="Text Box 13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27470" name="Text Box 14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27471" name="Text Box 15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27472" name="Text Box 16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27473" name="Text Box 17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27474" name="Text Box 18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27475" name="Text Box 19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27476" name="Text Box 20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27477" name="Line 21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78" name="Line 22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79" name="Line 23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80" name="Line 24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81" name="Line 25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82" name="Line 26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83" name="Line 27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84" name="Line 28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85" name="Line 29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86" name="Line 30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87" name="Line 31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88" name="Line 32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89" name="Line 33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90" name="Line 34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91" name="Line 35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92" name="Line 36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93" name="Line 37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94" name="Line 38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95" name="Line 39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96" name="Line 40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97" name="Line 41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98" name="Line 42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499" name="Line 43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500" name="Line 44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501" name="Line 45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502" name="Line 46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503" name="Oval 47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7504" name="Line 48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505" name="Text Box 49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27506" name="Line 50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507" name="Line 51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508" name="Line 52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509" name="Text Box 53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27510" name="Oval 54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7511" name="Text Box 55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27512" name="Text Box 56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27513" name="Oval 57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7514" name="Oval 58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7515" name="Oval 59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7516" name="Text Box 60"/>
          <p:cNvSpPr txBox="1">
            <a:spLocks noChangeArrowheads="1"/>
          </p:cNvSpPr>
          <p:nvPr/>
        </p:nvSpPr>
        <p:spPr bwMode="auto">
          <a:xfrm>
            <a:off x="7391400" y="3870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i,4</a:t>
            </a:r>
          </a:p>
        </p:txBody>
      </p:sp>
      <p:sp>
        <p:nvSpPr>
          <p:cNvPr id="1427517" name="Oval 61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7518" name="Oval 62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7519" name="Oval 63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7520" name="Oval 64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7521" name="Oval 65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7522" name="Oval 66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7523" name="Oval 67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7524" name="Line 68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525" name="Oval 69"/>
          <p:cNvSpPr>
            <a:spLocks noChangeArrowheads="1"/>
          </p:cNvSpPr>
          <p:nvPr/>
        </p:nvSpPr>
        <p:spPr bwMode="auto">
          <a:xfrm>
            <a:off x="3124200" y="46482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27527" name="Text Box 71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</a:t>
              </a:r>
            </a:p>
          </p:txBody>
        </p:sp>
        <p:sp>
          <p:nvSpPr>
            <p:cNvPr id="1427528" name="Text Box 72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27529" name="Text Box 73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7530" name="Text Box 74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27531" name="Text Box 75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27532" name="Text Box 76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7533" name="Text Box 77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7534" name="Text Box 78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27535" name="Text Box 79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27536" name="Text Box 80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27537" name="Text Box 81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27538" name="Text Box 82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27539" name="Text Box 83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27540" name="Text Box 84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28483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8484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8485" name="Oval 5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8486" name="Text Box 6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28487" name="Text Box 7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28488" name="Text Box 8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28489" name="Text Box 9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28490" name="Text Box 10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28491" name="Text Box 11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28492" name="Text Box 12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28493" name="Text Box 13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28494" name="Text Box 14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28495" name="Text Box 15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28496" name="Text Box 16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28497" name="Text Box 17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28498" name="Text Box 18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28499" name="Text Box 19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28500" name="Line 20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01" name="Line 21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02" name="Line 22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03" name="Line 23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04" name="Line 24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05" name="Line 25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06" name="Line 26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07" name="Line 27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08" name="Line 28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09" name="Line 29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10" name="Line 30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11" name="Line 31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12" name="Line 32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13" name="Line 33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14" name="Line 34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15" name="Line 35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16" name="Line 36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17" name="Line 37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18" name="Line 38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19" name="Line 39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20" name="Line 40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21" name="Line 41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22" name="Line 42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23" name="Line 43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24" name="Line 44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25" name="Line 45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26" name="Oval 46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8527" name="Line 47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28" name="Text Box 48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28529" name="Line 49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30" name="Line 50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31" name="Line 51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32" name="Text Box 52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28533" name="Oval 53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8534" name="Text Box 54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28535" name="Text Box 55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28536" name="Oval 56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8537" name="Oval 57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8538" name="Oval 58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8539" name="Text Box 59"/>
          <p:cNvSpPr txBox="1">
            <a:spLocks noChangeArrowheads="1"/>
          </p:cNvSpPr>
          <p:nvPr/>
        </p:nvSpPr>
        <p:spPr bwMode="auto">
          <a:xfrm>
            <a:off x="7391400" y="3870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i,5</a:t>
            </a:r>
          </a:p>
        </p:txBody>
      </p:sp>
      <p:sp>
        <p:nvSpPr>
          <p:cNvPr id="1428540" name="Oval 60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8541" name="Oval 61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8542" name="Oval 62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8543" name="Oval 63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8544" name="Oval 64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8545" name="Oval 65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8546" name="Oval 66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8547" name="Text Box 67"/>
          <p:cNvSpPr txBox="1">
            <a:spLocks noChangeArrowheads="1"/>
          </p:cNvSpPr>
          <p:nvPr/>
        </p:nvSpPr>
        <p:spPr bwMode="auto">
          <a:xfrm>
            <a:off x="7373938" y="3441700"/>
            <a:ext cx="5969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f,0</a:t>
            </a:r>
          </a:p>
        </p:txBody>
      </p:sp>
      <p:sp>
        <p:nvSpPr>
          <p:cNvPr id="1428548" name="Oval 68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8549" name="Line 69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550" name="Oval 70"/>
          <p:cNvSpPr>
            <a:spLocks noChangeArrowheads="1"/>
          </p:cNvSpPr>
          <p:nvPr/>
        </p:nvSpPr>
        <p:spPr bwMode="auto">
          <a:xfrm>
            <a:off x="1981200" y="36576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28552" name="Text Box 72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</a:t>
              </a:r>
            </a:p>
          </p:txBody>
        </p:sp>
        <p:sp>
          <p:nvSpPr>
            <p:cNvPr id="1428553" name="Text Box 73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28554" name="Text Box 74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8555" name="Text Box 75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28556" name="Text Box 76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28557" name="Text Box 77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</a:t>
              </a:r>
            </a:p>
          </p:txBody>
        </p:sp>
        <p:sp>
          <p:nvSpPr>
            <p:cNvPr id="1428558" name="Text Box 78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8559" name="Text Box 79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28560" name="Text Box 80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28561" name="Text Box 81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28562" name="Text Box 82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28563" name="Text Box 83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28564" name="Text Box 84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28565" name="Text Box 85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29507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9508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9509" name="Oval 5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9510" name="Text Box 6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29511" name="Text Box 7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29512" name="Text Box 8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29513" name="Text Box 9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29514" name="Text Box 10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29515" name="Text Box 11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29516" name="Text Box 12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29517" name="Text Box 13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29518" name="Text Box 14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29519" name="Text Box 15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29520" name="Text Box 16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29521" name="Text Box 17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29522" name="Text Box 18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29523" name="Text Box 19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29524" name="Line 20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25" name="Line 21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26" name="Line 22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27" name="Line 23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28" name="Line 24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29" name="Line 25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30" name="Line 26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31" name="Line 27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32" name="Line 28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33" name="Line 29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34" name="Line 30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35" name="Line 31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36" name="Line 32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37" name="Line 33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38" name="Line 34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39" name="Line 35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40" name="Line 36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41" name="Line 37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42" name="Line 38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43" name="Line 39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44" name="Line 40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45" name="Line 41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46" name="Line 42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47" name="Line 43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48" name="Line 44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49" name="Line 45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50" name="Oval 46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9551" name="Line 47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52" name="Text Box 48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29553" name="Line 49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54" name="Line 50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55" name="Line 51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56" name="Text Box 52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29557" name="Oval 53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9558" name="Text Box 54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29559" name="Text Box 55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29560" name="Oval 56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9561" name="Oval 57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9562" name="Oval 58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9563" name="Text Box 59"/>
          <p:cNvSpPr txBox="1">
            <a:spLocks noChangeArrowheads="1"/>
          </p:cNvSpPr>
          <p:nvPr/>
        </p:nvSpPr>
        <p:spPr bwMode="auto">
          <a:xfrm>
            <a:off x="7391400" y="3870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i,5</a:t>
            </a:r>
          </a:p>
        </p:txBody>
      </p:sp>
      <p:sp>
        <p:nvSpPr>
          <p:cNvPr id="1429564" name="Oval 60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9565" name="Oval 61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9566" name="Oval 62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9567" name="Oval 63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9568" name="Oval 64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9569" name="Oval 65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9570" name="Oval 66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9571" name="Text Box 67"/>
          <p:cNvSpPr txBox="1">
            <a:spLocks noChangeArrowheads="1"/>
          </p:cNvSpPr>
          <p:nvPr/>
        </p:nvSpPr>
        <p:spPr bwMode="auto">
          <a:xfrm>
            <a:off x="7373938" y="3441700"/>
            <a:ext cx="5969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f,1</a:t>
            </a:r>
          </a:p>
        </p:txBody>
      </p:sp>
      <p:sp>
        <p:nvSpPr>
          <p:cNvPr id="1429572" name="Oval 68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29573" name="Line 69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9574" name="Oval 70"/>
          <p:cNvSpPr>
            <a:spLocks noChangeArrowheads="1"/>
          </p:cNvSpPr>
          <p:nvPr/>
        </p:nvSpPr>
        <p:spPr bwMode="auto">
          <a:xfrm>
            <a:off x="1981200" y="36576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29576" name="Text Box 72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</a:t>
              </a:r>
            </a:p>
          </p:txBody>
        </p:sp>
        <p:sp>
          <p:nvSpPr>
            <p:cNvPr id="1429577" name="Text Box 73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29578" name="Text Box 74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9579" name="Text Box 75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29580" name="Text Box 76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29581" name="Text Box 77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</a:t>
              </a:r>
            </a:p>
          </p:txBody>
        </p:sp>
        <p:sp>
          <p:nvSpPr>
            <p:cNvPr id="1429582" name="Text Box 78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29583" name="Text Box 79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29584" name="Text Box 80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29585" name="Text Box 81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29586" name="Text Box 82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29587" name="Text Box 83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29588" name="Text Box 84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29589" name="Text Box 85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30531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0532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0533" name="Oval 5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0534" name="Text Box 6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30535" name="Text Box 7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30536" name="Text Box 8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30537" name="Text Box 9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30538" name="Text Box 10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30539" name="Text Box 11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30540" name="Text Box 12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30541" name="Text Box 13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30542" name="Text Box 14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30543" name="Text Box 15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30544" name="Text Box 16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30545" name="Text Box 17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30546" name="Text Box 18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30547" name="Text Box 19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30548" name="Line 20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49" name="Line 21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50" name="Line 22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51" name="Line 23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52" name="Line 24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53" name="Line 25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54" name="Line 26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55" name="Line 27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56" name="Line 28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57" name="Line 29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58" name="Line 30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59" name="Line 31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60" name="Line 32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61" name="Line 33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62" name="Line 34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63" name="Line 35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64" name="Line 36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65" name="Line 37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66" name="Line 38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67" name="Line 39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68" name="Line 40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69" name="Line 41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70" name="Line 42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71" name="Line 43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72" name="Line 44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73" name="Line 45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74" name="Oval 46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0575" name="Line 47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76" name="Text Box 48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30577" name="Line 49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78" name="Line 50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79" name="Line 51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80" name="Text Box 52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30581" name="Oval 53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0582" name="Text Box 54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30583" name="Text Box 55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30584" name="Oval 56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0585" name="Oval 57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0586" name="Oval 58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0587" name="Text Box 59"/>
          <p:cNvSpPr txBox="1">
            <a:spLocks noChangeArrowheads="1"/>
          </p:cNvSpPr>
          <p:nvPr/>
        </p:nvSpPr>
        <p:spPr bwMode="auto">
          <a:xfrm>
            <a:off x="7391400" y="3870325"/>
            <a:ext cx="5762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i,5</a:t>
            </a:r>
          </a:p>
        </p:txBody>
      </p:sp>
      <p:sp>
        <p:nvSpPr>
          <p:cNvPr id="1430588" name="Oval 60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0589" name="Oval 61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0590" name="Oval 62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0591" name="Oval 63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0592" name="Oval 64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0593" name="Oval 65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0594" name="Oval 66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0595" name="Oval 67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0596" name="Line 68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597" name="Oval 69"/>
          <p:cNvSpPr>
            <a:spLocks noChangeArrowheads="1"/>
          </p:cNvSpPr>
          <p:nvPr/>
        </p:nvSpPr>
        <p:spPr bwMode="auto">
          <a:xfrm>
            <a:off x="3124200" y="46482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30599" name="Text Box 71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</a:t>
              </a:r>
            </a:p>
          </p:txBody>
        </p:sp>
        <p:sp>
          <p:nvSpPr>
            <p:cNvPr id="1430600" name="Text Box 72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30601" name="Text Box 73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30602" name="Text Box 74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30603" name="Text Box 75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30604" name="Text Box 76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30605" name="Text Box 77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30606" name="Text Box 78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30607" name="Text Box 79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30608" name="Text Box 80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30609" name="Text Box 81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30610" name="Text Box 82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30611" name="Text Box 83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30612" name="Text Box 84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31555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1556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1557" name="Oval 5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1558" name="Text Box 6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31559" name="Text Box 7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31560" name="Text Box 8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31561" name="Text Box 9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31562" name="Text Box 10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31563" name="Text Box 11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31564" name="Text Box 12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31565" name="Text Box 13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31566" name="Text Box 14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31567" name="Text Box 15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31568" name="Text Box 16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31569" name="Text Box 17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31570" name="Text Box 18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31571" name="Text Box 19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31572" name="Line 20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3" name="Line 21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4" name="Line 22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5" name="Line 23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6" name="Line 24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7" name="Line 25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8" name="Line 26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9" name="Line 27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0" name="Line 28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1" name="Line 29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2" name="Line 30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3" name="Line 31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4" name="Line 32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5" name="Line 33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6" name="Line 34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7" name="Line 35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8" name="Line 36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9" name="Line 37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0" name="Line 38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1" name="Line 39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2" name="Line 40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3" name="Line 41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4" name="Line 42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5" name="Line 43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6" name="Line 44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7" name="Line 45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8" name="Oval 46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1599" name="Line 47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600" name="Text Box 48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31601" name="Line 49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602" name="Line 50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603" name="Line 51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604" name="Text Box 52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31605" name="Oval 53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1606" name="Text Box 54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31607" name="Text Box 55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c,2</a:t>
            </a:r>
          </a:p>
        </p:txBody>
      </p:sp>
      <p:sp>
        <p:nvSpPr>
          <p:cNvPr id="1431608" name="Oval 56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1609" name="Oval 57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1610" name="Oval 58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1611" name="Oval 59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1612" name="Oval 60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1613" name="Oval 61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1614" name="Oval 62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1615" name="Oval 63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1616" name="Oval 64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1617" name="Oval 65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1618" name="Oval 66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1619" name="Line 67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620" name="Oval 68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31622" name="Text Box 70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31623" name="Text Box 71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31624" name="Text Box 72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31625" name="Text Box 73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31626" name="Text Box 74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31627" name="Text Box 75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31628" name="Text Box 76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31629" name="Text Box 77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31630" name="Text Box 78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31631" name="Text Box 79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31632" name="Text Box 80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31633" name="Text Box 81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31634" name="Text Box 82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31635" name="Text Box 83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32579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2580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2581" name="Oval 5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2582" name="Text Box 6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32583" name="Text Box 7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32584" name="Text Box 8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32585" name="Text Box 9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32586" name="Text Box 10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32587" name="Text Box 11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32588" name="Text Box 12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32589" name="Text Box 13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32590" name="Text Box 14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32591" name="Text Box 15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32592" name="Text Box 16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32593" name="Text Box 17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32594" name="Text Box 18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32595" name="Text Box 19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32596" name="Line 20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597" name="Line 21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598" name="Line 22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599" name="Line 23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00" name="Line 24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01" name="Line 25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02" name="Line 26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03" name="Line 27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04" name="Line 28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05" name="Line 29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06" name="Line 30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07" name="Line 31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08" name="Line 32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09" name="Line 33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10" name="Line 34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11" name="Line 35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12" name="Line 36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13" name="Line 37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14" name="Line 38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15" name="Line 39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16" name="Line 40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17" name="Line 41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18" name="Line 42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19" name="Line 43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20" name="Line 44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21" name="Line 45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22" name="Oval 46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2623" name="Line 47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24" name="Text Box 48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32625" name="Line 49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26" name="Line 50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27" name="Line 51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28" name="Text Box 52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32629" name="Oval 53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2630" name="Text Box 54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32631" name="Text Box 55"/>
          <p:cNvSpPr txBox="1">
            <a:spLocks noChangeArrowheads="1"/>
          </p:cNvSpPr>
          <p:nvPr/>
        </p:nvSpPr>
        <p:spPr bwMode="auto">
          <a:xfrm>
            <a:off x="7348538" y="4191000"/>
            <a:ext cx="639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c,3</a:t>
            </a:r>
          </a:p>
        </p:txBody>
      </p:sp>
      <p:sp>
        <p:nvSpPr>
          <p:cNvPr id="1432632" name="Oval 56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2633" name="Oval 57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2634" name="Oval 58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2635" name="Oval 59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2636" name="Oval 60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2637" name="Oval 61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2638" name="Oval 62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2639" name="Oval 63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2640" name="Oval 64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2641" name="Oval 65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2642" name="Oval 66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2643" name="Line 67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644" name="Oval 68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32646" name="Text Box 70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32647" name="Text Box 71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32648" name="Text Box 72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32649" name="Text Box 73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32650" name="Text Box 74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</a:t>
              </a:r>
            </a:p>
          </p:txBody>
        </p:sp>
        <p:sp>
          <p:nvSpPr>
            <p:cNvPr id="1432651" name="Text Box 75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32652" name="Text Box 76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32653" name="Text Box 77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32654" name="Text Box 78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32655" name="Text Box 79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32656" name="Text Box 80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32657" name="Text Box 81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32658" name="Text Box 82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32659" name="Text Box 83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273050" y="577850"/>
            <a:ext cx="1708150" cy="3140075"/>
            <a:chOff x="172" y="364"/>
            <a:chExt cx="1076" cy="1978"/>
          </a:xfrm>
        </p:grpSpPr>
        <p:sp>
          <p:nvSpPr>
            <p:cNvPr id="1432661" name="Text Box 85"/>
            <p:cNvSpPr txBox="1">
              <a:spLocks noChangeArrowheads="1"/>
            </p:cNvSpPr>
            <p:nvPr/>
          </p:nvSpPr>
          <p:spPr bwMode="auto">
            <a:xfrm>
              <a:off x="172" y="364"/>
              <a:ext cx="10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66FF"/>
                  </a:solidFill>
                </a:rPr>
                <a:t>Forward Edge</a:t>
              </a:r>
            </a:p>
          </p:txBody>
        </p:sp>
        <p:sp>
          <p:nvSpPr>
            <p:cNvPr id="1432662" name="Freeform 86"/>
            <p:cNvSpPr>
              <a:spLocks/>
            </p:cNvSpPr>
            <p:nvPr/>
          </p:nvSpPr>
          <p:spPr bwMode="auto">
            <a:xfrm>
              <a:off x="172" y="605"/>
              <a:ext cx="962" cy="1737"/>
            </a:xfrm>
            <a:custGeom>
              <a:avLst/>
              <a:gdLst/>
              <a:ahLst/>
              <a:cxnLst>
                <a:cxn ang="0">
                  <a:pos x="625" y="0"/>
                </a:cxn>
                <a:cxn ang="0">
                  <a:pos x="34" y="590"/>
                </a:cxn>
                <a:cxn ang="0">
                  <a:pos x="831" y="1325"/>
                </a:cxn>
                <a:cxn ang="0">
                  <a:pos x="822" y="1737"/>
                </a:cxn>
              </a:cxnLst>
              <a:rect l="0" t="0" r="r" b="b"/>
              <a:pathLst>
                <a:path w="962" h="1737">
                  <a:moveTo>
                    <a:pt x="625" y="0"/>
                  </a:moveTo>
                  <a:cubicBezTo>
                    <a:pt x="312" y="184"/>
                    <a:pt x="0" y="369"/>
                    <a:pt x="34" y="590"/>
                  </a:cubicBezTo>
                  <a:cubicBezTo>
                    <a:pt x="68" y="811"/>
                    <a:pt x="700" y="1134"/>
                    <a:pt x="831" y="1325"/>
                  </a:cubicBezTo>
                  <a:cubicBezTo>
                    <a:pt x="962" y="1516"/>
                    <a:pt x="825" y="1670"/>
                    <a:pt x="822" y="1737"/>
                  </a:cubicBezTo>
                </a:path>
              </a:pathLst>
            </a:custGeom>
            <a:noFill/>
            <a:ln w="19050" cap="flat" cmpd="sng">
              <a:solidFill>
                <a:srgbClr val="0066FF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33603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3604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3605" name="Oval 5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3606" name="Text Box 6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33607" name="Text Box 7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33608" name="Text Box 8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33609" name="Text Box 9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33610" name="Text Box 10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33611" name="Text Box 11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33612" name="Text Box 12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33613" name="Text Box 13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33614" name="Text Box 14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33615" name="Text Box 15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33616" name="Text Box 16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33617" name="Text Box 17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33618" name="Text Box 18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33619" name="Text Box 19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33620" name="Line 20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21" name="Line 21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22" name="Line 22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23" name="Line 23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24" name="Line 24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25" name="Line 25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26" name="Line 26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27" name="Line 27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28" name="Line 28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29" name="Line 29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30" name="Line 30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31" name="Line 31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32" name="Line 32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33" name="Line 33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34" name="Line 34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35" name="Line 35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36" name="Line 36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37" name="Line 37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38" name="Line 38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39" name="Line 39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40" name="Line 40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41" name="Line 41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42" name="Line 42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43" name="Line 43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44" name="Line 44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45" name="Line 45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46" name="Oval 46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3647" name="Line 47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48" name="Text Box 48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33649" name="Line 49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50" name="Line 50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51" name="Line 51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52" name="Text Box 52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33653" name="Oval 53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3654" name="Text Box 54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a,1</a:t>
            </a:r>
          </a:p>
        </p:txBody>
      </p:sp>
      <p:sp>
        <p:nvSpPr>
          <p:cNvPr id="1433655" name="Oval 55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3656" name="Oval 56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3657" name="Oval 57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3658" name="Oval 58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3659" name="Oval 59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3660" name="Oval 60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3661" name="Oval 61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3662" name="Oval 62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3663" name="Oval 63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3664" name="Oval 64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3665" name="Oval 6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3666" name="Line 66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67" name="Oval 67"/>
          <p:cNvSpPr>
            <a:spLocks noChangeArrowheads="1"/>
          </p:cNvSpPr>
          <p:nvPr/>
        </p:nvSpPr>
        <p:spPr bwMode="auto">
          <a:xfrm>
            <a:off x="1371600" y="20574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33669" name="Text Box 69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33670" name="Text Box 70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33671" name="Text Box 71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33672" name="Text Box 72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33673" name="Text Box 73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3/19</a:t>
              </a:r>
            </a:p>
          </p:txBody>
        </p:sp>
        <p:sp>
          <p:nvSpPr>
            <p:cNvPr id="1433674" name="Text Box 74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33675" name="Text Box 75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33676" name="Text Box 76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33677" name="Text Box 77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33678" name="Text Box 78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33679" name="Text Box 79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33680" name="Text Box 80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33681" name="Text Box 81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33682" name="Text Box 82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34627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4628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4629" name="Oval 5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4630" name="Text Box 6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34631" name="Text Box 7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34632" name="Text Box 8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34633" name="Text Box 9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34634" name="Text Box 10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34635" name="Text Box 11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34636" name="Text Box 12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34637" name="Text Box 13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34638" name="Text Box 14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34639" name="Text Box 15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34640" name="Text Box 16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34641" name="Text Box 17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34642" name="Text Box 18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34643" name="Text Box 19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34644" name="Line 20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45" name="Line 21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46" name="Line 22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47" name="Line 23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48" name="Line 24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49" name="Line 25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0" name="Line 26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1" name="Line 27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2" name="Line 28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3" name="Line 29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4" name="Line 30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5" name="Line 31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6" name="Line 32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7" name="Line 33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8" name="Line 34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9" name="Line 35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0" name="Line 36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1" name="Line 37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2" name="Line 38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3" name="Line 39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4" name="Line 40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5" name="Line 41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6" name="Line 42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7" name="Line 43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8" name="Line 44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9" name="Line 45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0" name="Oval 46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4671" name="Line 47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2" name="Text Box 48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34673" name="Line 49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4" name="Line 50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5" name="Line 51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6" name="Text Box 52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34677" name="Oval 53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4678" name="Text Box 54"/>
          <p:cNvSpPr txBox="1">
            <a:spLocks noChangeArrowheads="1"/>
          </p:cNvSpPr>
          <p:nvPr/>
        </p:nvSpPr>
        <p:spPr bwMode="auto">
          <a:xfrm>
            <a:off x="7353300" y="4572000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a,2</a:t>
            </a:r>
          </a:p>
        </p:txBody>
      </p:sp>
      <p:sp>
        <p:nvSpPr>
          <p:cNvPr id="1434679" name="Oval 55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4680" name="Oval 56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4681" name="Oval 57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4682" name="Oval 58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4683" name="Oval 59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4684" name="Oval 60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4685" name="Oval 61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4686" name="Oval 62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4687" name="Oval 63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4688" name="Oval 64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4689" name="Oval 65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4690" name="Line 66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91" name="Oval 67"/>
          <p:cNvSpPr>
            <a:spLocks noChangeArrowheads="1"/>
          </p:cNvSpPr>
          <p:nvPr/>
        </p:nvSpPr>
        <p:spPr bwMode="auto">
          <a:xfrm>
            <a:off x="1371600" y="20574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34693" name="Text Box 69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34694" name="Text Box 70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34695" name="Text Box 71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34696" name="Text Box 72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</a:t>
              </a:r>
            </a:p>
          </p:txBody>
        </p:sp>
        <p:sp>
          <p:nvSpPr>
            <p:cNvPr id="1434697" name="Text Box 73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3/19</a:t>
              </a:r>
            </a:p>
          </p:txBody>
        </p:sp>
        <p:sp>
          <p:nvSpPr>
            <p:cNvPr id="1434698" name="Text Box 74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34699" name="Text Box 75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34700" name="Text Box 76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34701" name="Text Box 77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34702" name="Text Box 78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34703" name="Text Box 79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34704" name="Text Box 80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34705" name="Text Box 81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34706" name="Text Box 82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35651" name="Oval 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5652" name="Oval 4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5653" name="Oval 5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5654" name="Text Box 6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35655" name="Text Box 7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35656" name="Text Box 8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35657" name="Text Box 9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35658" name="Text Box 10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35659" name="Text Box 11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35660" name="Text Box 12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35661" name="Text Box 13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35662" name="Text Box 14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35663" name="Text Box 15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35664" name="Text Box 16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35665" name="Text Box 17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35666" name="Text Box 18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35667" name="Text Box 19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35668" name="Line 20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69" name="Line 21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70" name="Line 22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71" name="Line 23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72" name="Line 24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73" name="Line 25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74" name="Line 26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75" name="Line 27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76" name="Line 28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77" name="Line 29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78" name="Line 30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79" name="Line 31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80" name="Line 32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81" name="Line 33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82" name="Line 34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83" name="Line 35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84" name="Line 36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85" name="Line 37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86" name="Line 38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87" name="Line 39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88" name="Line 40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89" name="Line 41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90" name="Line 42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91" name="Line 43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92" name="Line 44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93" name="Line 45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94" name="Oval 46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5695" name="Line 47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96" name="Text Box 48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s,1</a:t>
            </a:r>
          </a:p>
        </p:txBody>
      </p:sp>
      <p:sp>
        <p:nvSpPr>
          <p:cNvPr id="1435697" name="Line 49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98" name="Line 50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99" name="Line 51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700" name="Text Box 52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35701" name="Oval 53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5702" name="Oval 54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5703" name="Oval 55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5704" name="Oval 56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5705" name="Oval 57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5706" name="Oval 58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5707" name="Oval 59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5708" name="Oval 60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5709" name="Oval 61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5710" name="Oval 62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5711" name="Oval 63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5712" name="Oval 64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5713" name="Line 65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714" name="Oval 66"/>
          <p:cNvSpPr>
            <a:spLocks noChangeArrowheads="1"/>
          </p:cNvSpPr>
          <p:nvPr/>
        </p:nvSpPr>
        <p:spPr bwMode="auto">
          <a:xfrm>
            <a:off x="3429000" y="12192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35716" name="Text Box 68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35717" name="Text Box 69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35718" name="Text Box 70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35719" name="Text Box 71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2/20</a:t>
              </a:r>
            </a:p>
          </p:txBody>
        </p:sp>
        <p:sp>
          <p:nvSpPr>
            <p:cNvPr id="1435720" name="Text Box 72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3/19</a:t>
              </a:r>
            </a:p>
          </p:txBody>
        </p:sp>
        <p:sp>
          <p:nvSpPr>
            <p:cNvPr id="1435721" name="Text Box 73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35722" name="Text Box 74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35723" name="Text Box 75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35724" name="Text Box 76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35725" name="Text Box 77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35726" name="Text Box 78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35727" name="Text Box 79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35728" name="Text Box 80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35729" name="Text Box 81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 First Search (DFS)</a:t>
            </a:r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9793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Idea: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Continue searching “deeper” into the graph, until we get stuck.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all the edges leaving </a:t>
            </a:r>
            <a:r>
              <a:rPr lang="en-US" i="1" dirty="0" err="1"/>
              <a:t>v</a:t>
            </a:r>
            <a:r>
              <a:rPr lang="en-US" dirty="0"/>
              <a:t> have been explored we “backtrack” to the vertex from which</a:t>
            </a:r>
            <a:r>
              <a:rPr lang="en-US" i="1" dirty="0"/>
              <a:t> </a:t>
            </a:r>
            <a:r>
              <a:rPr lang="en-US" i="1" dirty="0" err="1"/>
              <a:t>v</a:t>
            </a:r>
            <a:r>
              <a:rPr lang="en-US" dirty="0"/>
              <a:t>  was discovered.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Analogous to Euler tour for trees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Used to help solve many graph problems, including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Nodes that are reachable from a specific node </a:t>
            </a:r>
            <a:r>
              <a:rPr lang="en-US" i="1" dirty="0" err="1" smtClean="0">
                <a:solidFill>
                  <a:schemeClr val="tx2"/>
                </a:solidFill>
              </a:rPr>
              <a:t>v</a:t>
            </a:r>
            <a:endParaRPr lang="en-US" i="1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Detection </a:t>
            </a:r>
            <a:r>
              <a:rPr lang="en-US" dirty="0"/>
              <a:t>of cycles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Extraction of strongly connected </a:t>
            </a:r>
            <a:r>
              <a:rPr lang="en-US" dirty="0" smtClean="0"/>
              <a:t>components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Topological </a:t>
            </a:r>
            <a:r>
              <a:rPr lang="en-US" dirty="0" smtClean="0"/>
              <a:t>sorts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907" grpId="0" build="p" bldLvl="5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36675" name="Oval 3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6676" name="Oval 4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6677" name="Text Box 5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36678" name="Text Box 6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36679" name="Text Box 7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36680" name="Text Box 8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36681" name="Text Box 9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36682" name="Text Box 10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36683" name="Text Box 11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36684" name="Text Box 12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36685" name="Text Box 13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36686" name="Text Box 14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36687" name="Text Box 15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36688" name="Text Box 16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36689" name="Text Box 17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36690" name="Text Box 18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36691" name="Line 19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92" name="Line 20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93" name="Line 21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94" name="Line 22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95" name="Line 23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96" name="Line 24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97" name="Line 25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98" name="Line 26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99" name="Line 27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0" name="Line 28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1" name="Line 29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2" name="Line 30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3" name="Line 31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4" name="Line 32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5" name="Line 33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6" name="Line 34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7" name="Line 35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8" name="Line 36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9" name="Line 37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0" name="Line 38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1" name="Line 39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2" name="Line 40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3" name="Line 41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4" name="Line 42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5" name="Line 43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6" name="Line 44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7" name="Oval 45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6718" name="Line 46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9" name="Text Box 47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s,2</a:t>
            </a:r>
          </a:p>
        </p:txBody>
      </p:sp>
      <p:sp>
        <p:nvSpPr>
          <p:cNvPr id="1436720" name="Line 48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1" name="Line 49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2" name="Line 50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3" name="Text Box 51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36724" name="Oval 52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6725" name="Oval 53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6726" name="Oval 54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6727" name="Oval 55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6728" name="Oval 56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6729" name="Oval 57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6730" name="Oval 58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6731" name="Oval 59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6732" name="Oval 60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6733" name="Oval 61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6734" name="Oval 62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6735" name="Oval 63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6736" name="Line 64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7" name="Text Box 65"/>
          <p:cNvSpPr txBox="1">
            <a:spLocks noChangeArrowheads="1"/>
          </p:cNvSpPr>
          <p:nvPr/>
        </p:nvSpPr>
        <p:spPr bwMode="auto">
          <a:xfrm>
            <a:off x="7366000" y="4556125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d,0</a:t>
            </a:r>
          </a:p>
        </p:txBody>
      </p:sp>
      <p:sp>
        <p:nvSpPr>
          <p:cNvPr id="1436738" name="Oval 66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6739" name="Oval 67"/>
          <p:cNvSpPr>
            <a:spLocks noChangeArrowheads="1"/>
          </p:cNvSpPr>
          <p:nvPr/>
        </p:nvSpPr>
        <p:spPr bwMode="auto">
          <a:xfrm>
            <a:off x="3200400" y="28956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36741" name="Text Box 69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36742" name="Text Box 70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36743" name="Text Box 71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36744" name="Text Box 72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2/20</a:t>
              </a:r>
            </a:p>
          </p:txBody>
        </p:sp>
        <p:sp>
          <p:nvSpPr>
            <p:cNvPr id="1436745" name="Text Box 73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3/19</a:t>
              </a:r>
            </a:p>
          </p:txBody>
        </p:sp>
        <p:sp>
          <p:nvSpPr>
            <p:cNvPr id="1436746" name="Text Box 74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36747" name="Text Box 75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21/</a:t>
              </a:r>
            </a:p>
          </p:txBody>
        </p:sp>
        <p:sp>
          <p:nvSpPr>
            <p:cNvPr id="1436748" name="Text Box 76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36749" name="Text Box 77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36750" name="Text Box 78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36751" name="Text Box 79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36752" name="Text Box 80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36753" name="Text Box 81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36754" name="Text Box 82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37699" name="Oval 3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7700" name="Oval 4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7701" name="Text Box 5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37702" name="Text Box 6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37703" name="Text Box 7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37704" name="Text Box 8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37705" name="Text Box 9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37706" name="Text Box 10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37707" name="Text Box 11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37708" name="Text Box 12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37709" name="Text Box 13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37710" name="Text Box 14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37711" name="Text Box 15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37712" name="Text Box 16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37713" name="Text Box 17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37714" name="Text Box 18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37715" name="Line 19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16" name="Line 20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17" name="Line 21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18" name="Line 22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19" name="Line 23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20" name="Line 24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21" name="Line 25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22" name="Line 26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23" name="Line 27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24" name="Line 28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25" name="Line 29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26" name="Line 30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27" name="Line 31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28" name="Line 32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29" name="Line 33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30" name="Line 34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31" name="Line 35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32" name="Line 36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33" name="Line 37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34" name="Line 38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35" name="Line 39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36" name="Line 40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37" name="Line 41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38" name="Line 42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39" name="Line 43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40" name="Line 44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41" name="Oval 45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7742" name="Line 46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43" name="Text Box 47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s,2</a:t>
            </a:r>
          </a:p>
        </p:txBody>
      </p:sp>
      <p:sp>
        <p:nvSpPr>
          <p:cNvPr id="1437744" name="Line 48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45" name="Line 49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46" name="Line 50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47" name="Text Box 51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37748" name="Oval 52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7749" name="Oval 53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7750" name="Oval 54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7751" name="Oval 55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7752" name="Oval 56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7753" name="Oval 57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7754" name="Oval 58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7755" name="Oval 59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7756" name="Oval 60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7757" name="Oval 61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7758" name="Oval 62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7759" name="Oval 63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7760" name="Line 64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61" name="Text Box 65"/>
          <p:cNvSpPr txBox="1">
            <a:spLocks noChangeArrowheads="1"/>
          </p:cNvSpPr>
          <p:nvPr/>
        </p:nvSpPr>
        <p:spPr bwMode="auto">
          <a:xfrm>
            <a:off x="7366000" y="4556125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d,1</a:t>
            </a:r>
          </a:p>
        </p:txBody>
      </p:sp>
      <p:sp>
        <p:nvSpPr>
          <p:cNvPr id="1437762" name="Oval 66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7763" name="Oval 67"/>
          <p:cNvSpPr>
            <a:spLocks noChangeArrowheads="1"/>
          </p:cNvSpPr>
          <p:nvPr/>
        </p:nvSpPr>
        <p:spPr bwMode="auto">
          <a:xfrm>
            <a:off x="3200400" y="28956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37765" name="Text Box 69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37766" name="Text Box 70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37767" name="Text Box 71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37768" name="Text Box 72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2/20</a:t>
              </a:r>
            </a:p>
          </p:txBody>
        </p:sp>
        <p:sp>
          <p:nvSpPr>
            <p:cNvPr id="1437769" name="Text Box 73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3/19</a:t>
              </a:r>
            </a:p>
          </p:txBody>
        </p:sp>
        <p:sp>
          <p:nvSpPr>
            <p:cNvPr id="1437770" name="Text Box 74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37771" name="Text Box 75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21/</a:t>
              </a:r>
            </a:p>
          </p:txBody>
        </p:sp>
        <p:sp>
          <p:nvSpPr>
            <p:cNvPr id="1437772" name="Text Box 76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37773" name="Text Box 77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37774" name="Text Box 78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37775" name="Text Box 79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37776" name="Text Box 80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37777" name="Text Box 81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37778" name="Text Box 82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38723" name="Oval 3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8724" name="Oval 4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8725" name="Text Box 5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38726" name="Text Box 6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38727" name="Text Box 7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38728" name="Text Box 8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38729" name="Text Box 9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38730" name="Text Box 10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38731" name="Text Box 11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38732" name="Text Box 12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38733" name="Text Box 13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38734" name="Text Box 14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38735" name="Text Box 15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38736" name="Text Box 16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38737" name="Text Box 17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38738" name="Text Box 18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38739" name="Line 19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40" name="Line 20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41" name="Line 21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42" name="Line 22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43" name="Line 23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44" name="Line 24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45" name="Line 25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46" name="Line 26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47" name="Line 27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48" name="Line 28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49" name="Line 29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0" name="Line 30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1" name="Line 31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2" name="Line 32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3" name="Line 33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4" name="Line 34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5" name="Line 35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6" name="Line 36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7" name="Line 37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8" name="Line 38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9" name="Line 39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0" name="Line 40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1" name="Line 41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2" name="Line 42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3" name="Line 43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4" name="Line 44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5" name="Oval 45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8766" name="Line 46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7" name="Text Box 47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s,2</a:t>
            </a:r>
          </a:p>
        </p:txBody>
      </p:sp>
      <p:sp>
        <p:nvSpPr>
          <p:cNvPr id="1438768" name="Line 48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9" name="Line 49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0" name="Line 50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1" name="Text Box 51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38772" name="Oval 52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8773" name="Oval 53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8774" name="Oval 54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8775" name="Oval 55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8776" name="Oval 56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8777" name="Oval 57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8778" name="Oval 58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8779" name="Oval 59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8780" name="Oval 60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8781" name="Oval 61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8782" name="Oval 62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8783" name="Oval 63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8784" name="Line 64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5" name="Text Box 65"/>
          <p:cNvSpPr txBox="1">
            <a:spLocks noChangeArrowheads="1"/>
          </p:cNvSpPr>
          <p:nvPr/>
        </p:nvSpPr>
        <p:spPr bwMode="auto">
          <a:xfrm>
            <a:off x="7366000" y="4556125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d,2</a:t>
            </a:r>
          </a:p>
        </p:txBody>
      </p:sp>
      <p:sp>
        <p:nvSpPr>
          <p:cNvPr id="1438786" name="Oval 66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8787" name="Oval 67"/>
          <p:cNvSpPr>
            <a:spLocks noChangeArrowheads="1"/>
          </p:cNvSpPr>
          <p:nvPr/>
        </p:nvSpPr>
        <p:spPr bwMode="auto">
          <a:xfrm>
            <a:off x="3200400" y="28956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38789" name="Text Box 69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38790" name="Text Box 70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38791" name="Text Box 71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38792" name="Text Box 72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2/20</a:t>
              </a:r>
            </a:p>
          </p:txBody>
        </p:sp>
        <p:sp>
          <p:nvSpPr>
            <p:cNvPr id="1438793" name="Text Box 73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3/19</a:t>
              </a:r>
            </a:p>
          </p:txBody>
        </p:sp>
        <p:sp>
          <p:nvSpPr>
            <p:cNvPr id="1438794" name="Text Box 74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38795" name="Text Box 75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21/</a:t>
              </a:r>
            </a:p>
          </p:txBody>
        </p:sp>
        <p:sp>
          <p:nvSpPr>
            <p:cNvPr id="1438796" name="Text Box 76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38797" name="Text Box 77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38798" name="Text Box 78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38799" name="Text Box 79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38800" name="Text Box 80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38801" name="Text Box 81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38802" name="Text Box 82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39747" name="Oval 3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9748" name="Text Box 4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39749" name="Text Box 5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39750" name="Text Box 6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39751" name="Text Box 7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39752" name="Text Box 8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39753" name="Text Box 9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39754" name="Text Box 10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39755" name="Text Box 11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39756" name="Text Box 12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39757" name="Text Box 13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39758" name="Text Box 14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39759" name="Text Box 15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39760" name="Text Box 16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39761" name="Text Box 17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39762" name="Line 18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63" name="Line 19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64" name="Line 20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65" name="Line 21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66" name="Line 22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67" name="Line 23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68" name="Line 24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69" name="Line 25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70" name="Line 26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71" name="Line 27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72" name="Line 28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73" name="Line 29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74" name="Line 30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75" name="Line 31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76" name="Line 32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77" name="Line 33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78" name="Line 34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79" name="Line 35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80" name="Line 36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81" name="Line 37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82" name="Line 38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83" name="Line 39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84" name="Line 40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85" name="Line 41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86" name="Line 42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87" name="Line 43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88" name="Oval 44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9789" name="Line 45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90" name="Text Box 46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s,2</a:t>
            </a:r>
          </a:p>
        </p:txBody>
      </p:sp>
      <p:sp>
        <p:nvSpPr>
          <p:cNvPr id="1439791" name="Line 47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92" name="Line 48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93" name="Line 49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94" name="Text Box 50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39795" name="Oval 51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9796" name="Oval 52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9797" name="Oval 53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9798" name="Oval 54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9799" name="Oval 55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9800" name="Oval 56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9801" name="Oval 57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9802" name="Oval 58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9803" name="Oval 59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9804" name="Oval 60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9805" name="Oval 61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9806" name="Oval 62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9807" name="Line 63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808" name="Text Box 64"/>
          <p:cNvSpPr txBox="1">
            <a:spLocks noChangeArrowheads="1"/>
          </p:cNvSpPr>
          <p:nvPr/>
        </p:nvSpPr>
        <p:spPr bwMode="auto">
          <a:xfrm>
            <a:off x="7366000" y="4556125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d,3</a:t>
            </a:r>
          </a:p>
        </p:txBody>
      </p:sp>
      <p:sp>
        <p:nvSpPr>
          <p:cNvPr id="1439809" name="Oval 65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9810" name="Oval 66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39811" name="Text Box 67"/>
          <p:cNvSpPr txBox="1">
            <a:spLocks noChangeArrowheads="1"/>
          </p:cNvSpPr>
          <p:nvPr/>
        </p:nvSpPr>
        <p:spPr bwMode="auto">
          <a:xfrm>
            <a:off x="7366000" y="4098925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e,0</a:t>
            </a:r>
          </a:p>
        </p:txBody>
      </p:sp>
      <p:sp>
        <p:nvSpPr>
          <p:cNvPr id="1439812" name="Oval 68"/>
          <p:cNvSpPr>
            <a:spLocks noChangeArrowheads="1"/>
          </p:cNvSpPr>
          <p:nvPr/>
        </p:nvSpPr>
        <p:spPr bwMode="auto">
          <a:xfrm>
            <a:off x="6019800" y="25908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39814" name="Text Box 70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39815" name="Text Box 71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39816" name="Text Box 72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39817" name="Text Box 73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2/20</a:t>
              </a:r>
            </a:p>
          </p:txBody>
        </p:sp>
        <p:sp>
          <p:nvSpPr>
            <p:cNvPr id="1439818" name="Text Box 74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3/19</a:t>
              </a:r>
            </a:p>
          </p:txBody>
        </p:sp>
        <p:sp>
          <p:nvSpPr>
            <p:cNvPr id="1439819" name="Text Box 75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39820" name="Text Box 76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21/</a:t>
              </a:r>
            </a:p>
          </p:txBody>
        </p:sp>
        <p:sp>
          <p:nvSpPr>
            <p:cNvPr id="1439821" name="Text Box 77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39822" name="Text Box 78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39823" name="Text Box 79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39824" name="Text Box 80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39825" name="Text Box 81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39826" name="Text Box 82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39827" name="Text Box 83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22/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40771" name="Oval 3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0772" name="Text Box 4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40773" name="Text Box 5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40774" name="Text Box 6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40775" name="Text Box 7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40776" name="Text Box 8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40777" name="Text Box 9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40778" name="Text Box 10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40779" name="Text Box 11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40780" name="Text Box 12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40781" name="Text Box 13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40782" name="Text Box 14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40783" name="Text Box 15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40784" name="Text Box 16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40785" name="Text Box 17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40786" name="Line 18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87" name="Line 19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88" name="Line 20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89" name="Line 21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90" name="Line 22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91" name="Line 23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92" name="Line 24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93" name="Line 25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94" name="Line 26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95" name="Line 27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96" name="Line 28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97" name="Line 29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98" name="Line 30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99" name="Line 31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0" name="Line 32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1" name="Line 33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2" name="Line 34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3" name="Line 35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4" name="Line 36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5" name="Line 37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6" name="Line 38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7" name="Line 39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8" name="Line 40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9" name="Line 41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10" name="Line 42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11" name="Line 43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12" name="Oval 44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0813" name="Line 45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14" name="Text Box 46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s,2</a:t>
            </a:r>
          </a:p>
        </p:txBody>
      </p:sp>
      <p:sp>
        <p:nvSpPr>
          <p:cNvPr id="1440815" name="Line 47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16" name="Line 48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17" name="Line 49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18" name="Text Box 50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40819" name="Oval 51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0820" name="Oval 52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0821" name="Oval 53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0822" name="Oval 54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0823" name="Oval 55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0824" name="Oval 56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0825" name="Oval 57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0826" name="Oval 58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0827" name="Oval 59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0828" name="Oval 60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0829" name="Oval 61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0830" name="Oval 62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0831" name="Line 63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32" name="Text Box 64"/>
          <p:cNvSpPr txBox="1">
            <a:spLocks noChangeArrowheads="1"/>
          </p:cNvSpPr>
          <p:nvPr/>
        </p:nvSpPr>
        <p:spPr bwMode="auto">
          <a:xfrm>
            <a:off x="7366000" y="4556125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d,3</a:t>
            </a:r>
          </a:p>
        </p:txBody>
      </p:sp>
      <p:sp>
        <p:nvSpPr>
          <p:cNvPr id="1440833" name="Oval 65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0834" name="Oval 66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0835" name="Text Box 67"/>
          <p:cNvSpPr txBox="1">
            <a:spLocks noChangeArrowheads="1"/>
          </p:cNvSpPr>
          <p:nvPr/>
        </p:nvSpPr>
        <p:spPr bwMode="auto">
          <a:xfrm>
            <a:off x="7366000" y="4098925"/>
            <a:ext cx="63976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e,1</a:t>
            </a:r>
          </a:p>
        </p:txBody>
      </p:sp>
      <p:sp>
        <p:nvSpPr>
          <p:cNvPr id="1440836" name="Oval 68"/>
          <p:cNvSpPr>
            <a:spLocks noChangeArrowheads="1"/>
          </p:cNvSpPr>
          <p:nvPr/>
        </p:nvSpPr>
        <p:spPr bwMode="auto">
          <a:xfrm>
            <a:off x="6019800" y="25908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40838" name="Text Box 70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40839" name="Text Box 71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40840" name="Text Box 72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40841" name="Text Box 73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2/20</a:t>
              </a:r>
            </a:p>
          </p:txBody>
        </p:sp>
        <p:sp>
          <p:nvSpPr>
            <p:cNvPr id="1440842" name="Text Box 74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3/19</a:t>
              </a:r>
            </a:p>
          </p:txBody>
        </p:sp>
        <p:sp>
          <p:nvSpPr>
            <p:cNvPr id="1440843" name="Text Box 75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40844" name="Text Box 76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21/</a:t>
              </a:r>
            </a:p>
          </p:txBody>
        </p:sp>
        <p:sp>
          <p:nvSpPr>
            <p:cNvPr id="1440845" name="Text Box 77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40846" name="Text Box 78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40847" name="Text Box 79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40848" name="Text Box 80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40849" name="Text Box 81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40850" name="Text Box 82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40851" name="Text Box 83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22/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41795" name="Oval 3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1796" name="Text Box 4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41797" name="Text Box 5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41798" name="Text Box 6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41799" name="Text Box 7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41800" name="Text Box 8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41801" name="Text Box 9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41802" name="Text Box 10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41803" name="Text Box 11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41804" name="Text Box 12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41805" name="Text Box 13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41806" name="Text Box 14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41807" name="Text Box 15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41808" name="Text Box 16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41809" name="Text Box 17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41810" name="Line 18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11" name="Line 19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12" name="Line 20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13" name="Line 21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14" name="Line 22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15" name="Line 23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16" name="Line 24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17" name="Line 25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18" name="Line 26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19" name="Line 27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20" name="Line 28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21" name="Line 29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22" name="Line 30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23" name="Line 31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24" name="Line 32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25" name="Line 33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26" name="Line 34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27" name="Line 35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28" name="Line 36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29" name="Line 37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30" name="Line 38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31" name="Line 39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32" name="Line 40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33" name="Line 41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34" name="Line 42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35" name="Line 43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36" name="Oval 44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1837" name="Line 45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38" name="Text Box 46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s,2</a:t>
            </a:r>
          </a:p>
        </p:txBody>
      </p:sp>
      <p:sp>
        <p:nvSpPr>
          <p:cNvPr id="1441839" name="Line 47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40" name="Line 48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41" name="Line 49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42" name="Text Box 50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41843" name="Oval 51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1844" name="Oval 52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1845" name="Oval 53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1846" name="Oval 54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1847" name="Oval 55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1848" name="Oval 56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1849" name="Oval 57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1850" name="Oval 58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1851" name="Oval 59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1852" name="Oval 60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1853" name="Oval 61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1854" name="Oval 62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1855" name="Line 63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56" name="Text Box 64"/>
          <p:cNvSpPr txBox="1">
            <a:spLocks noChangeArrowheads="1"/>
          </p:cNvSpPr>
          <p:nvPr/>
        </p:nvSpPr>
        <p:spPr bwMode="auto">
          <a:xfrm>
            <a:off x="7366000" y="4556125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d,3</a:t>
            </a:r>
          </a:p>
        </p:txBody>
      </p:sp>
      <p:sp>
        <p:nvSpPr>
          <p:cNvPr id="1441857" name="Oval 65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1858" name="Oval 66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1859" name="Oval 67"/>
          <p:cNvSpPr>
            <a:spLocks noChangeArrowheads="1"/>
          </p:cNvSpPr>
          <p:nvPr/>
        </p:nvSpPr>
        <p:spPr bwMode="auto">
          <a:xfrm>
            <a:off x="3200400" y="28956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41861" name="Text Box 69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41862" name="Text Box 70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41863" name="Text Box 71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41864" name="Text Box 72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2/20</a:t>
              </a:r>
            </a:p>
          </p:txBody>
        </p:sp>
        <p:sp>
          <p:nvSpPr>
            <p:cNvPr id="1441865" name="Text Box 73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3/19</a:t>
              </a:r>
            </a:p>
          </p:txBody>
        </p:sp>
        <p:sp>
          <p:nvSpPr>
            <p:cNvPr id="1441866" name="Text Box 74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41867" name="Text Box 75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21/</a:t>
              </a:r>
            </a:p>
          </p:txBody>
        </p:sp>
        <p:sp>
          <p:nvSpPr>
            <p:cNvPr id="1441868" name="Text Box 76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41869" name="Text Box 77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41870" name="Text Box 78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41871" name="Text Box 79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41872" name="Text Box 80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41873" name="Text Box 81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41874" name="Text Box 82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22/23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42819" name="Oval 3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2820" name="Text Box 4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42821" name="Text Box 5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42822" name="Text Box 6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42823" name="Text Box 7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42824" name="Text Box 8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42825" name="Text Box 9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42826" name="Text Box 10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42827" name="Text Box 11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42828" name="Text Box 12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42829" name="Text Box 13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42830" name="Text Box 14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42831" name="Text Box 15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42832" name="Text Box 16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42833" name="Text Box 17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42834" name="Line 18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35" name="Line 19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36" name="Line 20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37" name="Line 21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38" name="Line 22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39" name="Line 23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40" name="Line 24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41" name="Line 25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42" name="Line 26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43" name="Line 27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44" name="Line 28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45" name="Line 29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46" name="Line 30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47" name="Line 31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48" name="Line 32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49" name="Line 33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50" name="Line 34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51" name="Line 35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52" name="Line 36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53" name="Line 37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54" name="Line 38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55" name="Line 39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56" name="Line 40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57" name="Line 41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58" name="Line 42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59" name="Line 43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60" name="Oval 44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2861" name="Line 45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62" name="Text Box 46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s,2</a:t>
            </a:r>
          </a:p>
        </p:txBody>
      </p:sp>
      <p:sp>
        <p:nvSpPr>
          <p:cNvPr id="1442863" name="Line 47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64" name="Line 48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65" name="Line 49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66" name="Text Box 50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42867" name="Oval 51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2868" name="Oval 52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2869" name="Oval 53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2870" name="Oval 54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2871" name="Oval 55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2872" name="Oval 56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2873" name="Oval 57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2874" name="Oval 58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2875" name="Oval 59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2876" name="Oval 60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2877" name="Oval 61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2878" name="Oval 62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2879" name="Line 63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80" name="Oval 64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2881" name="Oval 65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2882" name="Oval 66"/>
          <p:cNvSpPr>
            <a:spLocks noChangeArrowheads="1"/>
          </p:cNvSpPr>
          <p:nvPr/>
        </p:nvSpPr>
        <p:spPr bwMode="auto">
          <a:xfrm>
            <a:off x="3429000" y="12192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42884" name="Text Box 68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42885" name="Text Box 69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42886" name="Text Box 70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42887" name="Text Box 71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2/20</a:t>
              </a:r>
            </a:p>
          </p:txBody>
        </p:sp>
        <p:sp>
          <p:nvSpPr>
            <p:cNvPr id="1442888" name="Text Box 72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3/19</a:t>
              </a:r>
            </a:p>
          </p:txBody>
        </p:sp>
        <p:sp>
          <p:nvSpPr>
            <p:cNvPr id="1442889" name="Text Box 73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42890" name="Text Box 74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21/24</a:t>
              </a:r>
            </a:p>
          </p:txBody>
        </p:sp>
        <p:sp>
          <p:nvSpPr>
            <p:cNvPr id="1442891" name="Text Box 75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42892" name="Text Box 76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42893" name="Text Box 77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42894" name="Text Box 78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42895" name="Text Box 79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42896" name="Text Box 80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42897" name="Text Box 81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22/23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43843" name="Oval 3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3844" name="Text Box 4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43845" name="Text Box 5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43846" name="Text Box 6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43847" name="Text Box 7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43848" name="Text Box 8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43849" name="Text Box 9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43850" name="Text Box 10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43851" name="Text Box 11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43852" name="Text Box 12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43853" name="Text Box 13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43854" name="Text Box 14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43855" name="Text Box 15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43856" name="Text Box 16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43857" name="Text Box 17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43858" name="Line 18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59" name="Line 19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60" name="Line 20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61" name="Line 21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62" name="Line 22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63" name="Line 23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64" name="Line 24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65" name="Line 25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66" name="Line 26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67" name="Line 27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68" name="Line 28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69" name="Line 29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70" name="Line 30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71" name="Line 31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72" name="Line 32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73" name="Line 33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74" name="Line 34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75" name="Line 35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76" name="Line 36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77" name="Line 37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78" name="Line 38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79" name="Line 39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80" name="Line 40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81" name="Line 41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82" name="Line 42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83" name="Line 43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84" name="Oval 44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3885" name="Line 45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86" name="Text Box 46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s,3</a:t>
            </a:r>
          </a:p>
        </p:txBody>
      </p:sp>
      <p:sp>
        <p:nvSpPr>
          <p:cNvPr id="1443887" name="Line 47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88" name="Line 48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89" name="Line 49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90" name="Text Box 50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43891" name="Oval 51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3892" name="Oval 52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3893" name="Oval 53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3894" name="Oval 54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3895" name="Oval 55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3896" name="Oval 56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3897" name="Oval 57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3898" name="Oval 58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3899" name="Oval 59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3900" name="Oval 60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3901" name="Oval 61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3902" name="Oval 62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3903" name="Line 63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04" name="Oval 64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3905" name="Oval 65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3906" name="Oval 66"/>
          <p:cNvSpPr>
            <a:spLocks noChangeArrowheads="1"/>
          </p:cNvSpPr>
          <p:nvPr/>
        </p:nvSpPr>
        <p:spPr bwMode="auto">
          <a:xfrm>
            <a:off x="3429000" y="12192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43908" name="Text Box 68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43909" name="Text Box 69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43910" name="Text Box 70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/</a:t>
              </a:r>
            </a:p>
          </p:txBody>
        </p:sp>
        <p:sp>
          <p:nvSpPr>
            <p:cNvPr id="1443911" name="Text Box 71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2/20</a:t>
              </a:r>
            </a:p>
          </p:txBody>
        </p:sp>
        <p:sp>
          <p:nvSpPr>
            <p:cNvPr id="1443912" name="Text Box 72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3/19</a:t>
              </a:r>
            </a:p>
          </p:txBody>
        </p:sp>
        <p:sp>
          <p:nvSpPr>
            <p:cNvPr id="1443913" name="Text Box 73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43914" name="Text Box 74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21/24</a:t>
              </a:r>
            </a:p>
          </p:txBody>
        </p:sp>
        <p:sp>
          <p:nvSpPr>
            <p:cNvPr id="1443915" name="Text Box 75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43916" name="Text Box 76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43917" name="Text Box 77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43918" name="Text Box 78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43919" name="Text Box 79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43920" name="Text Box 80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43921" name="Text Box 81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22/23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44867" name="Text Box 3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44868" name="Text Box 4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44869" name="Text Box 5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44870" name="Text Box 6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44871" name="Text Box 7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44872" name="Text Box 8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44873" name="Text Box 9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44874" name="Text Box 10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44875" name="Text Box 11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44876" name="Text Box 12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44877" name="Text Box 13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44878" name="Text Box 14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44879" name="Text Box 15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44880" name="Text Box 16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44881" name="Line 17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82" name="Line 18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83" name="Line 19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84" name="Line 20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85" name="Line 21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86" name="Line 22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87" name="Line 23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88" name="Line 24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89" name="Line 25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90" name="Line 26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91" name="Line 27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92" name="Line 28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93" name="Line 29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94" name="Line 30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95" name="Line 31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96" name="Line 32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97" name="Line 33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98" name="Line 34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899" name="Line 35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900" name="Line 36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901" name="Line 37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902" name="Line 38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903" name="Line 39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904" name="Line 40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905" name="Line 41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906" name="Line 42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907" name="Oval 43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4908" name="Line 44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909" name="Text Box 45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s,4</a:t>
            </a:r>
          </a:p>
        </p:txBody>
      </p:sp>
      <p:sp>
        <p:nvSpPr>
          <p:cNvPr id="1444910" name="Line 46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911" name="Line 47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912" name="Line 48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913" name="Text Box 49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44914" name="Oval 50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4915" name="Oval 51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4916" name="Oval 52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4917" name="Oval 53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4918" name="Oval 54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4919" name="Oval 55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4920" name="Oval 56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4921" name="Oval 57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4922" name="Oval 58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4923" name="Oval 59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4924" name="Oval 60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4925" name="Oval 61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4926" name="Line 62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927" name="Oval 6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4928" name="Oval 64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4929" name="Oval 65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4930" name="Text Box 66"/>
          <p:cNvSpPr txBox="1">
            <a:spLocks noChangeArrowheads="1"/>
          </p:cNvSpPr>
          <p:nvPr/>
        </p:nvSpPr>
        <p:spPr bwMode="auto">
          <a:xfrm>
            <a:off x="7340600" y="4572000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b,0</a:t>
            </a:r>
          </a:p>
        </p:txBody>
      </p:sp>
      <p:sp>
        <p:nvSpPr>
          <p:cNvPr id="1444931" name="Oval 67"/>
          <p:cNvSpPr>
            <a:spLocks noChangeArrowheads="1"/>
          </p:cNvSpPr>
          <p:nvPr/>
        </p:nvSpPr>
        <p:spPr bwMode="auto">
          <a:xfrm>
            <a:off x="5257800" y="16764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44933" name="Text Box 69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44934" name="Text Box 70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44935" name="Text Box 71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25/</a:t>
              </a:r>
            </a:p>
          </p:txBody>
        </p:sp>
        <p:sp>
          <p:nvSpPr>
            <p:cNvPr id="1444936" name="Text Box 72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2/20</a:t>
              </a:r>
            </a:p>
          </p:txBody>
        </p:sp>
        <p:sp>
          <p:nvSpPr>
            <p:cNvPr id="1444937" name="Text Box 73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3/19</a:t>
              </a:r>
            </a:p>
          </p:txBody>
        </p:sp>
        <p:sp>
          <p:nvSpPr>
            <p:cNvPr id="1444938" name="Text Box 74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44939" name="Text Box 75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21/24</a:t>
              </a:r>
            </a:p>
          </p:txBody>
        </p:sp>
        <p:sp>
          <p:nvSpPr>
            <p:cNvPr id="1444940" name="Text Box 76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44941" name="Text Box 77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44942" name="Text Box 78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44943" name="Text Box 79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44944" name="Text Box 80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44945" name="Text Box 81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44946" name="Text Box 82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22/23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45891" name="Text Box 3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45892" name="Text Box 4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45893" name="Text Box 5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45894" name="Text Box 6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45895" name="Text Box 7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45896" name="Text Box 8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45897" name="Text Box 9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45898" name="Text Box 10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45899" name="Text Box 11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45900" name="Text Box 12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45901" name="Text Box 13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45902" name="Text Box 14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45903" name="Text Box 15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45904" name="Text Box 16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45905" name="Line 17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06" name="Line 18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07" name="Line 19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08" name="Line 20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09" name="Line 21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10" name="Line 22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11" name="Line 23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12" name="Line 24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13" name="Line 25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14" name="Line 26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15" name="Line 27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16" name="Line 28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17" name="Line 29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18" name="Line 30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19" name="Line 31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20" name="Line 32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21" name="Line 33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22" name="Line 34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23" name="Line 35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24" name="Line 36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25" name="Line 37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26" name="Line 38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27" name="Line 39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28" name="Line 40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29" name="Line 41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30" name="Line 42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31" name="Oval 43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5932" name="Line 44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33" name="Text Box 45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s,4</a:t>
            </a:r>
          </a:p>
        </p:txBody>
      </p:sp>
      <p:sp>
        <p:nvSpPr>
          <p:cNvPr id="1445934" name="Line 46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35" name="Line 47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36" name="Line 48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37" name="Text Box 49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45938" name="Oval 50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5939" name="Oval 51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5940" name="Oval 52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5941" name="Oval 53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5942" name="Oval 54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5943" name="Oval 55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5944" name="Oval 56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5945" name="Oval 57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5946" name="Oval 58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5947" name="Oval 59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5948" name="Oval 60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5949" name="Oval 61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5950" name="Line 62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51" name="Oval 6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5952" name="Oval 64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5953" name="Oval 65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5954" name="Text Box 66"/>
          <p:cNvSpPr txBox="1">
            <a:spLocks noChangeArrowheads="1"/>
          </p:cNvSpPr>
          <p:nvPr/>
        </p:nvSpPr>
        <p:spPr bwMode="auto">
          <a:xfrm>
            <a:off x="7340600" y="4572000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b,1</a:t>
            </a:r>
          </a:p>
        </p:txBody>
      </p:sp>
      <p:sp>
        <p:nvSpPr>
          <p:cNvPr id="1445955" name="Oval 67"/>
          <p:cNvSpPr>
            <a:spLocks noChangeArrowheads="1"/>
          </p:cNvSpPr>
          <p:nvPr/>
        </p:nvSpPr>
        <p:spPr bwMode="auto">
          <a:xfrm>
            <a:off x="5257800" y="16764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45957" name="Text Box 69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45958" name="Text Box 70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45959" name="Text Box 71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25/</a:t>
              </a:r>
            </a:p>
          </p:txBody>
        </p:sp>
        <p:sp>
          <p:nvSpPr>
            <p:cNvPr id="1445960" name="Text Box 72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2/20</a:t>
              </a:r>
            </a:p>
          </p:txBody>
        </p:sp>
        <p:sp>
          <p:nvSpPr>
            <p:cNvPr id="1445961" name="Text Box 73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3/19</a:t>
              </a:r>
            </a:p>
          </p:txBody>
        </p:sp>
        <p:sp>
          <p:nvSpPr>
            <p:cNvPr id="1445962" name="Text Box 74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45963" name="Text Box 75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21/24</a:t>
              </a:r>
            </a:p>
          </p:txBody>
        </p:sp>
        <p:sp>
          <p:nvSpPr>
            <p:cNvPr id="1445964" name="Text Box 76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45965" name="Text Box 77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45966" name="Text Box 78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45967" name="Text Box 79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45968" name="Text Box 80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45969" name="Text Box 81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45970" name="Text Box 82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22/23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223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88770" y="972207"/>
            <a:ext cx="3845034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DFS algorithm is similar to a classic strategy for exploring a maze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mark each intersection, corner and dead end (vertex) visited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mark each corridor (edge ) traversed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keep track of the path back to the entrance (start vertex) by means of a rope (recursion stack)</a:t>
            </a:r>
          </a:p>
        </p:txBody>
      </p:sp>
      <p:sp>
        <p:nvSpPr>
          <p:cNvPr id="223265" name="Rectangle 33"/>
          <p:cNvSpPr>
            <a:spLocks noChangeArrowheads="1"/>
          </p:cNvSpPr>
          <p:nvPr/>
        </p:nvSpPr>
        <p:spPr bwMode="auto">
          <a:xfrm>
            <a:off x="4505325" y="2282825"/>
            <a:ext cx="4181475" cy="35845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6" name="Line 34"/>
          <p:cNvSpPr>
            <a:spLocks noChangeShapeType="1"/>
          </p:cNvSpPr>
          <p:nvPr/>
        </p:nvSpPr>
        <p:spPr bwMode="auto">
          <a:xfrm>
            <a:off x="4505325" y="2262188"/>
            <a:ext cx="0" cy="358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7" name="Line 35"/>
          <p:cNvSpPr>
            <a:spLocks noChangeShapeType="1"/>
          </p:cNvSpPr>
          <p:nvPr/>
        </p:nvSpPr>
        <p:spPr bwMode="auto">
          <a:xfrm>
            <a:off x="8686800" y="2262188"/>
            <a:ext cx="0" cy="358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8" name="Line 36"/>
          <p:cNvSpPr>
            <a:spLocks noChangeShapeType="1"/>
          </p:cNvSpPr>
          <p:nvPr/>
        </p:nvSpPr>
        <p:spPr bwMode="auto">
          <a:xfrm flipV="1">
            <a:off x="5102225" y="2262188"/>
            <a:ext cx="358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9" name="Line 37"/>
          <p:cNvSpPr>
            <a:spLocks noChangeShapeType="1"/>
          </p:cNvSpPr>
          <p:nvPr/>
        </p:nvSpPr>
        <p:spPr bwMode="auto">
          <a:xfrm flipV="1">
            <a:off x="4505325" y="5846763"/>
            <a:ext cx="358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0" name="Line 38"/>
          <p:cNvSpPr>
            <a:spLocks noChangeShapeType="1"/>
          </p:cNvSpPr>
          <p:nvPr/>
        </p:nvSpPr>
        <p:spPr bwMode="auto">
          <a:xfrm>
            <a:off x="5102225" y="2859088"/>
            <a:ext cx="0" cy="598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1" name="Line 39"/>
          <p:cNvSpPr>
            <a:spLocks noChangeShapeType="1"/>
          </p:cNvSpPr>
          <p:nvPr/>
        </p:nvSpPr>
        <p:spPr bwMode="auto">
          <a:xfrm>
            <a:off x="6297613" y="3457575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2" name="Line 40"/>
          <p:cNvSpPr>
            <a:spLocks noChangeShapeType="1"/>
          </p:cNvSpPr>
          <p:nvPr/>
        </p:nvSpPr>
        <p:spPr bwMode="auto">
          <a:xfrm>
            <a:off x="5700713" y="3457575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3" name="Line 41"/>
          <p:cNvSpPr>
            <a:spLocks noChangeShapeType="1"/>
          </p:cNvSpPr>
          <p:nvPr/>
        </p:nvSpPr>
        <p:spPr bwMode="auto">
          <a:xfrm flipH="1">
            <a:off x="5102225" y="4054475"/>
            <a:ext cx="598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5" name="Line 43"/>
          <p:cNvSpPr>
            <a:spLocks noChangeShapeType="1"/>
          </p:cNvSpPr>
          <p:nvPr/>
        </p:nvSpPr>
        <p:spPr bwMode="auto">
          <a:xfrm flipH="1">
            <a:off x="7491413" y="2859088"/>
            <a:ext cx="598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6" name="Line 44"/>
          <p:cNvSpPr>
            <a:spLocks noChangeShapeType="1"/>
          </p:cNvSpPr>
          <p:nvPr/>
        </p:nvSpPr>
        <p:spPr bwMode="auto">
          <a:xfrm>
            <a:off x="6297613" y="4651375"/>
            <a:ext cx="0" cy="1195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7" name="Line 45"/>
          <p:cNvSpPr>
            <a:spLocks noChangeShapeType="1"/>
          </p:cNvSpPr>
          <p:nvPr/>
        </p:nvSpPr>
        <p:spPr bwMode="auto">
          <a:xfrm>
            <a:off x="6894513" y="2262188"/>
            <a:ext cx="0" cy="177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8" name="Line 46"/>
          <p:cNvSpPr>
            <a:spLocks noChangeShapeType="1"/>
          </p:cNvSpPr>
          <p:nvPr/>
        </p:nvSpPr>
        <p:spPr bwMode="auto">
          <a:xfrm>
            <a:off x="7491413" y="3475038"/>
            <a:ext cx="0" cy="237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9" name="Line 47"/>
          <p:cNvSpPr>
            <a:spLocks noChangeShapeType="1"/>
          </p:cNvSpPr>
          <p:nvPr/>
        </p:nvSpPr>
        <p:spPr bwMode="auto">
          <a:xfrm flipH="1">
            <a:off x="8089900" y="4670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80" name="Line 48"/>
          <p:cNvSpPr>
            <a:spLocks noChangeShapeType="1"/>
          </p:cNvSpPr>
          <p:nvPr/>
        </p:nvSpPr>
        <p:spPr bwMode="auto">
          <a:xfrm>
            <a:off x="8089900" y="4651375"/>
            <a:ext cx="0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81" name="Line 49"/>
          <p:cNvSpPr>
            <a:spLocks noChangeShapeType="1"/>
          </p:cNvSpPr>
          <p:nvPr/>
        </p:nvSpPr>
        <p:spPr bwMode="auto">
          <a:xfrm flipH="1">
            <a:off x="6297613" y="4035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82" name="Line 50"/>
          <p:cNvSpPr>
            <a:spLocks noChangeShapeType="1"/>
          </p:cNvSpPr>
          <p:nvPr/>
        </p:nvSpPr>
        <p:spPr bwMode="auto">
          <a:xfrm flipH="1">
            <a:off x="5111750" y="2868613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83" name="Line 51"/>
          <p:cNvSpPr>
            <a:spLocks noChangeShapeType="1"/>
          </p:cNvSpPr>
          <p:nvPr/>
        </p:nvSpPr>
        <p:spPr bwMode="auto">
          <a:xfrm>
            <a:off x="6894513" y="4651375"/>
            <a:ext cx="0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84" name="Line 52"/>
          <p:cNvSpPr>
            <a:spLocks noChangeShapeType="1"/>
          </p:cNvSpPr>
          <p:nvPr/>
        </p:nvSpPr>
        <p:spPr bwMode="auto">
          <a:xfrm flipH="1">
            <a:off x="6894513" y="465137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85" name="Line 53"/>
          <p:cNvSpPr>
            <a:spLocks noChangeShapeType="1"/>
          </p:cNvSpPr>
          <p:nvPr/>
        </p:nvSpPr>
        <p:spPr bwMode="auto">
          <a:xfrm>
            <a:off x="5700713" y="4073525"/>
            <a:ext cx="0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86" name="Line 54"/>
          <p:cNvSpPr>
            <a:spLocks noChangeShapeType="1"/>
          </p:cNvSpPr>
          <p:nvPr/>
        </p:nvSpPr>
        <p:spPr bwMode="auto">
          <a:xfrm flipH="1">
            <a:off x="4524375" y="4670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87" name="Line 55"/>
          <p:cNvSpPr>
            <a:spLocks noChangeShapeType="1"/>
          </p:cNvSpPr>
          <p:nvPr/>
        </p:nvSpPr>
        <p:spPr bwMode="auto">
          <a:xfrm>
            <a:off x="5121275" y="4670425"/>
            <a:ext cx="0" cy="579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92" name="Line 60"/>
          <p:cNvSpPr>
            <a:spLocks noChangeShapeType="1"/>
          </p:cNvSpPr>
          <p:nvPr/>
        </p:nvSpPr>
        <p:spPr bwMode="auto">
          <a:xfrm>
            <a:off x="6297613" y="2262188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301" name="Line 69"/>
          <p:cNvSpPr>
            <a:spLocks noChangeShapeType="1"/>
          </p:cNvSpPr>
          <p:nvPr/>
        </p:nvSpPr>
        <p:spPr bwMode="auto">
          <a:xfrm flipH="1" flipV="1">
            <a:off x="4953000" y="2560638"/>
            <a:ext cx="10461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302" name="Line 70"/>
          <p:cNvSpPr>
            <a:spLocks noChangeShapeType="1"/>
          </p:cNvSpPr>
          <p:nvPr/>
        </p:nvSpPr>
        <p:spPr bwMode="auto">
          <a:xfrm flipH="1">
            <a:off x="4848225" y="2187575"/>
            <a:ext cx="0" cy="15684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303" name="Line 71"/>
          <p:cNvSpPr>
            <a:spLocks noChangeShapeType="1"/>
          </p:cNvSpPr>
          <p:nvPr/>
        </p:nvSpPr>
        <p:spPr bwMode="auto">
          <a:xfrm rot="16200000" flipH="1">
            <a:off x="5124450" y="3479800"/>
            <a:ext cx="0" cy="5524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304" name="Line 72"/>
          <p:cNvSpPr>
            <a:spLocks noChangeShapeType="1"/>
          </p:cNvSpPr>
          <p:nvPr/>
        </p:nvSpPr>
        <p:spPr bwMode="auto">
          <a:xfrm rot="-16200000" flipH="1" flipV="1">
            <a:off x="5092700" y="3438525"/>
            <a:ext cx="6159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305" name="Line 73"/>
          <p:cNvSpPr>
            <a:spLocks noChangeShapeType="1"/>
          </p:cNvSpPr>
          <p:nvPr/>
        </p:nvSpPr>
        <p:spPr bwMode="auto">
          <a:xfrm rot="-16200000" flipH="1" flipV="1">
            <a:off x="5714207" y="2845594"/>
            <a:ext cx="5699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306" name="Line 74"/>
          <p:cNvSpPr>
            <a:spLocks noChangeShapeType="1"/>
          </p:cNvSpPr>
          <p:nvPr/>
        </p:nvSpPr>
        <p:spPr bwMode="auto">
          <a:xfrm rot="16200000" flipH="1">
            <a:off x="5699919" y="2831306"/>
            <a:ext cx="0" cy="5984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307" name="Line 75"/>
          <p:cNvSpPr>
            <a:spLocks noChangeShapeType="1"/>
          </p:cNvSpPr>
          <p:nvPr/>
        </p:nvSpPr>
        <p:spPr bwMode="auto">
          <a:xfrm rot="16200000" flipH="1">
            <a:off x="6292057" y="2855118"/>
            <a:ext cx="0" cy="5508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309" name="Line 77"/>
          <p:cNvSpPr>
            <a:spLocks noChangeShapeType="1"/>
          </p:cNvSpPr>
          <p:nvPr/>
        </p:nvSpPr>
        <p:spPr bwMode="auto">
          <a:xfrm rot="-16200000" flipH="1" flipV="1">
            <a:off x="6298407" y="2848769"/>
            <a:ext cx="5699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310" name="Line 78"/>
          <p:cNvSpPr>
            <a:spLocks noChangeShapeType="1"/>
          </p:cNvSpPr>
          <p:nvPr/>
        </p:nvSpPr>
        <p:spPr bwMode="auto">
          <a:xfrm rot="-16200000" flipH="1" flipV="1">
            <a:off x="6273800" y="3438525"/>
            <a:ext cx="6159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311" name="Line 79"/>
          <p:cNvSpPr>
            <a:spLocks noChangeShapeType="1"/>
          </p:cNvSpPr>
          <p:nvPr/>
        </p:nvSpPr>
        <p:spPr bwMode="auto">
          <a:xfrm rot="-16200000" flipH="1" flipV="1">
            <a:off x="5354638" y="3775075"/>
            <a:ext cx="12890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312" name="Line 80"/>
          <p:cNvSpPr>
            <a:spLocks noChangeShapeType="1"/>
          </p:cNvSpPr>
          <p:nvPr/>
        </p:nvSpPr>
        <p:spPr bwMode="auto">
          <a:xfrm>
            <a:off x="8089900" y="2859088"/>
            <a:ext cx="0" cy="117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3313" name="Picture 81" descr="C:\Documents and Settings\Administrator\Application Data\Microsoft\Media Catalog\Downloaded Clips\cl3e\j015698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52400"/>
            <a:ext cx="1754188" cy="177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46915" name="Text Box 3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46916" name="Text Box 4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46917" name="Text Box 5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46918" name="Text Box 6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46919" name="Text Box 7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46920" name="Text Box 8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46921" name="Text Box 9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46922" name="Text Box 10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46923" name="Text Box 11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46924" name="Text Box 12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46925" name="Text Box 13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46926" name="Text Box 14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46927" name="Text Box 15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46928" name="Text Box 16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46929" name="Line 17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30" name="Line 18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31" name="Line 19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32" name="Line 20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33" name="Line 21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34" name="Line 22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35" name="Line 23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36" name="Line 24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37" name="Line 25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38" name="Line 26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39" name="Line 27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40" name="Line 28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41" name="Line 29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42" name="Line 30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43" name="Line 31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44" name="Line 32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45" name="Line 33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46" name="Line 34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47" name="Line 35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48" name="Line 36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49" name="Line 37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50" name="Line 38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51" name="Line 39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52" name="Line 40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53" name="Line 41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54" name="Line 42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55" name="Oval 43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6956" name="Line 44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57" name="Text Box 45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s,4</a:t>
            </a:r>
          </a:p>
        </p:txBody>
      </p:sp>
      <p:sp>
        <p:nvSpPr>
          <p:cNvPr id="1446958" name="Line 46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59" name="Line 47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60" name="Line 48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61" name="Text Box 49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46962" name="Oval 50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6963" name="Oval 51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6964" name="Oval 52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6965" name="Oval 53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6966" name="Oval 54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6967" name="Oval 55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6968" name="Oval 56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6969" name="Oval 57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6970" name="Oval 58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6971" name="Oval 59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6972" name="Oval 60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6973" name="Oval 61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6974" name="Line 62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5" name="Oval 6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6976" name="Oval 64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6977" name="Oval 65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6978" name="Text Box 66"/>
          <p:cNvSpPr txBox="1">
            <a:spLocks noChangeArrowheads="1"/>
          </p:cNvSpPr>
          <p:nvPr/>
        </p:nvSpPr>
        <p:spPr bwMode="auto">
          <a:xfrm>
            <a:off x="7340600" y="4572000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b,2</a:t>
            </a:r>
          </a:p>
        </p:txBody>
      </p:sp>
      <p:sp>
        <p:nvSpPr>
          <p:cNvPr id="1446979" name="Oval 67"/>
          <p:cNvSpPr>
            <a:spLocks noChangeArrowheads="1"/>
          </p:cNvSpPr>
          <p:nvPr/>
        </p:nvSpPr>
        <p:spPr bwMode="auto">
          <a:xfrm>
            <a:off x="5257800" y="16764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46981" name="Text Box 69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46982" name="Text Box 70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46983" name="Text Box 71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25/</a:t>
              </a:r>
            </a:p>
          </p:txBody>
        </p:sp>
        <p:sp>
          <p:nvSpPr>
            <p:cNvPr id="1446984" name="Text Box 72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2/20</a:t>
              </a:r>
            </a:p>
          </p:txBody>
        </p:sp>
        <p:sp>
          <p:nvSpPr>
            <p:cNvPr id="1446985" name="Text Box 73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3/19</a:t>
              </a:r>
            </a:p>
          </p:txBody>
        </p:sp>
        <p:sp>
          <p:nvSpPr>
            <p:cNvPr id="1446986" name="Text Box 74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46987" name="Text Box 75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21/24</a:t>
              </a:r>
            </a:p>
          </p:txBody>
        </p:sp>
        <p:sp>
          <p:nvSpPr>
            <p:cNvPr id="1446988" name="Text Box 76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46989" name="Text Box 77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46990" name="Text Box 78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46991" name="Text Box 79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46992" name="Text Box 80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46993" name="Text Box 81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46994" name="Text Box 82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22/23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47939" name="Text Box 3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47940" name="Text Box 4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47941" name="Text Box 5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47942" name="Text Box 6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47943" name="Text Box 7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47944" name="Text Box 8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47945" name="Text Box 9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47946" name="Text Box 10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47947" name="Text Box 11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47948" name="Text Box 12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47949" name="Text Box 13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47950" name="Text Box 14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47951" name="Text Box 15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47952" name="Text Box 16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47953" name="Line 17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54" name="Line 18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55" name="Line 19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56" name="Line 20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57" name="Line 21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58" name="Line 22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59" name="Line 23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60" name="Line 24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61" name="Line 25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62" name="Line 26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63" name="Line 27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64" name="Line 28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65" name="Line 29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66" name="Line 30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67" name="Line 31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68" name="Line 32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69" name="Line 33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70" name="Line 34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71" name="Line 35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72" name="Line 36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73" name="Line 37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74" name="Line 38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75" name="Line 39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76" name="Line 40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77" name="Line 41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78" name="Line 42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79" name="Oval 43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7980" name="Line 44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81" name="Text Box 45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s,4</a:t>
            </a:r>
          </a:p>
        </p:txBody>
      </p:sp>
      <p:sp>
        <p:nvSpPr>
          <p:cNvPr id="1447982" name="Line 46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83" name="Line 47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84" name="Line 48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85" name="Text Box 49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47986" name="Oval 50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7987" name="Oval 51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7988" name="Oval 52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7989" name="Oval 53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7990" name="Oval 54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7991" name="Oval 55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7992" name="Oval 56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7993" name="Oval 57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7994" name="Oval 58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7995" name="Oval 59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7996" name="Oval 60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7997" name="Oval 61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7998" name="Line 62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999" name="Oval 6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8000" name="Oval 64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8001" name="Oval 65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8002" name="Text Box 66"/>
          <p:cNvSpPr txBox="1">
            <a:spLocks noChangeArrowheads="1"/>
          </p:cNvSpPr>
          <p:nvPr/>
        </p:nvSpPr>
        <p:spPr bwMode="auto">
          <a:xfrm>
            <a:off x="7340600" y="4572000"/>
            <a:ext cx="6604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b,3</a:t>
            </a:r>
          </a:p>
        </p:txBody>
      </p:sp>
      <p:sp>
        <p:nvSpPr>
          <p:cNvPr id="1448003" name="Oval 67"/>
          <p:cNvSpPr>
            <a:spLocks noChangeArrowheads="1"/>
          </p:cNvSpPr>
          <p:nvPr/>
        </p:nvSpPr>
        <p:spPr bwMode="auto">
          <a:xfrm>
            <a:off x="5257800" y="16764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48005" name="Text Box 69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48006" name="Text Box 70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48007" name="Text Box 71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25/</a:t>
              </a:r>
            </a:p>
          </p:txBody>
        </p:sp>
        <p:sp>
          <p:nvSpPr>
            <p:cNvPr id="1448008" name="Text Box 72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2/20</a:t>
              </a:r>
            </a:p>
          </p:txBody>
        </p:sp>
        <p:sp>
          <p:nvSpPr>
            <p:cNvPr id="1448009" name="Text Box 73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3/19</a:t>
              </a:r>
            </a:p>
          </p:txBody>
        </p:sp>
        <p:sp>
          <p:nvSpPr>
            <p:cNvPr id="1448010" name="Text Box 74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48011" name="Text Box 75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21/24</a:t>
              </a:r>
            </a:p>
          </p:txBody>
        </p:sp>
        <p:sp>
          <p:nvSpPr>
            <p:cNvPr id="1448012" name="Text Box 76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48013" name="Text Box 77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48014" name="Text Box 78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48015" name="Text Box 79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48016" name="Text Box 80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48017" name="Text Box 81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48018" name="Text Box 82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22/23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48963" name="Text Box 3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48964" name="Text Box 4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48965" name="Text Box 5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48966" name="Text Box 6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48967" name="Text Box 7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48968" name="Text Box 8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48969" name="Text Box 9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48970" name="Text Box 10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48971" name="Text Box 11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48972" name="Text Box 12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48973" name="Text Box 13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48974" name="Text Box 14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48975" name="Text Box 15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48976" name="Text Box 16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48977" name="Line 17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78" name="Line 18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79" name="Line 19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80" name="Line 20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81" name="Line 21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82" name="Line 22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83" name="Line 23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84" name="Line 24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85" name="Line 25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86" name="Line 26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87" name="Line 27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88" name="Line 28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89" name="Line 29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90" name="Line 30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91" name="Line 31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92" name="Line 32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93" name="Line 33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94" name="Line 34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95" name="Line 35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96" name="Line 36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97" name="Line 37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98" name="Line 38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999" name="Line 39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000" name="Line 40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001" name="Line 41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002" name="Line 42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003" name="Oval 43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9004" name="Line 44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005" name="Text Box 45"/>
          <p:cNvSpPr txBox="1">
            <a:spLocks noChangeArrowheads="1"/>
          </p:cNvSpPr>
          <p:nvPr/>
        </p:nvSpPr>
        <p:spPr bwMode="auto">
          <a:xfrm>
            <a:off x="7391400" y="4937125"/>
            <a:ext cx="61753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s,4</a:t>
            </a:r>
          </a:p>
        </p:txBody>
      </p:sp>
      <p:sp>
        <p:nvSpPr>
          <p:cNvPr id="1449006" name="Line 46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007" name="Line 47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008" name="Line 48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009" name="Text Box 49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49010" name="Oval 50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9011" name="Oval 51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9012" name="Oval 52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9013" name="Oval 53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9014" name="Oval 54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9015" name="Oval 55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9016" name="Oval 56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9017" name="Oval 57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9018" name="Oval 58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9019" name="Oval 59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9020" name="Oval 60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9021" name="Oval 61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9022" name="Line 62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023" name="Oval 6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9024" name="Oval 64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9025" name="Oval 65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49026" name="Oval 66"/>
          <p:cNvSpPr>
            <a:spLocks noChangeArrowheads="1"/>
          </p:cNvSpPr>
          <p:nvPr/>
        </p:nvSpPr>
        <p:spPr bwMode="auto">
          <a:xfrm>
            <a:off x="3429000" y="1219200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49028" name="Text Box 68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49029" name="Text Box 69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</a:t>
              </a:r>
            </a:p>
          </p:txBody>
        </p:sp>
        <p:sp>
          <p:nvSpPr>
            <p:cNvPr id="1449030" name="Text Box 70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25/26</a:t>
              </a:r>
            </a:p>
          </p:txBody>
        </p:sp>
        <p:sp>
          <p:nvSpPr>
            <p:cNvPr id="1449031" name="Text Box 71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2/20</a:t>
              </a:r>
            </a:p>
          </p:txBody>
        </p:sp>
        <p:sp>
          <p:nvSpPr>
            <p:cNvPr id="1449032" name="Text Box 72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3/19</a:t>
              </a:r>
            </a:p>
          </p:txBody>
        </p:sp>
        <p:sp>
          <p:nvSpPr>
            <p:cNvPr id="1449033" name="Text Box 73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49034" name="Text Box 74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21/24</a:t>
              </a:r>
            </a:p>
          </p:txBody>
        </p:sp>
        <p:sp>
          <p:nvSpPr>
            <p:cNvPr id="1449035" name="Text Box 75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49036" name="Text Box 76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49037" name="Text Box 77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49038" name="Text Box 78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49039" name="Text Box 79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49040" name="Text Box 80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49041" name="Text Box 81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22/23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DFS</a:t>
            </a:r>
          </a:p>
        </p:txBody>
      </p:sp>
      <p:sp>
        <p:nvSpPr>
          <p:cNvPr id="1451011" name="Text Box 3"/>
          <p:cNvSpPr txBox="1">
            <a:spLocks noChangeArrowheads="1"/>
          </p:cNvSpPr>
          <p:nvPr/>
        </p:nvSpPr>
        <p:spPr bwMode="auto">
          <a:xfrm>
            <a:off x="3505200" y="914400"/>
            <a:ext cx="3317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</a:t>
            </a:r>
          </a:p>
        </p:txBody>
      </p:sp>
      <p:sp>
        <p:nvSpPr>
          <p:cNvPr id="1451012" name="Line 4"/>
          <p:cNvSpPr>
            <a:spLocks noChangeShapeType="1"/>
          </p:cNvSpPr>
          <p:nvPr/>
        </p:nvSpPr>
        <p:spPr bwMode="auto">
          <a:xfrm>
            <a:off x="8077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13" name="Text Box 5"/>
          <p:cNvSpPr txBox="1">
            <a:spLocks noChangeArrowheads="1"/>
          </p:cNvSpPr>
          <p:nvPr/>
        </p:nvSpPr>
        <p:spPr bwMode="auto">
          <a:xfrm>
            <a:off x="6402388" y="0"/>
            <a:ext cx="26035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&lt;node,# edges&gt;</a:t>
            </a:r>
          </a:p>
        </p:txBody>
      </p:sp>
      <p:sp>
        <p:nvSpPr>
          <p:cNvPr id="1451014" name="Text Box 6"/>
          <p:cNvSpPr txBox="1">
            <a:spLocks noChangeArrowheads="1"/>
          </p:cNvSpPr>
          <p:nvPr/>
        </p:nvSpPr>
        <p:spPr bwMode="auto">
          <a:xfrm>
            <a:off x="4570413" y="1000125"/>
            <a:ext cx="12334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009900"/>
                </a:solidFill>
                <a:latin typeface="Comic Sans MS" pitchFamily="35" charset="0"/>
              </a:rPr>
              <a:t>Finished!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0663" y="201613"/>
            <a:ext cx="2133600" cy="396875"/>
            <a:chOff x="139" y="127"/>
            <a:chExt cx="1344" cy="250"/>
          </a:xfrm>
        </p:grpSpPr>
        <p:sp>
          <p:nvSpPr>
            <p:cNvPr id="1451016" name="Line 8"/>
            <p:cNvSpPr>
              <a:spLocks noChangeShapeType="1"/>
            </p:cNvSpPr>
            <p:nvPr/>
          </p:nvSpPr>
          <p:spPr bwMode="auto">
            <a:xfrm>
              <a:off x="139" y="264"/>
              <a:ext cx="303" cy="0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017" name="Text Box 9"/>
            <p:cNvSpPr txBox="1">
              <a:spLocks noChangeArrowheads="1"/>
            </p:cNvSpPr>
            <p:nvPr/>
          </p:nvSpPr>
          <p:spPr bwMode="auto">
            <a:xfrm>
              <a:off x="504" y="127"/>
              <a:ext cx="9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777777"/>
                  </a:solidFill>
                </a:rPr>
                <a:t>Tree Edges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0663" y="587375"/>
            <a:ext cx="2203450" cy="396875"/>
            <a:chOff x="139" y="370"/>
            <a:chExt cx="1388" cy="250"/>
          </a:xfrm>
        </p:grpSpPr>
        <p:sp>
          <p:nvSpPr>
            <p:cNvPr id="1451019" name="Line 11"/>
            <p:cNvSpPr>
              <a:spLocks noChangeShapeType="1"/>
            </p:cNvSpPr>
            <p:nvPr/>
          </p:nvSpPr>
          <p:spPr bwMode="auto">
            <a:xfrm>
              <a:off x="139" y="507"/>
              <a:ext cx="30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020" name="Text Box 12"/>
            <p:cNvSpPr txBox="1">
              <a:spLocks noChangeArrowheads="1"/>
            </p:cNvSpPr>
            <p:nvPr/>
          </p:nvSpPr>
          <p:spPr bwMode="auto">
            <a:xfrm>
              <a:off x="503" y="370"/>
              <a:ext cx="10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hlink"/>
                  </a:solidFill>
                </a:rPr>
                <a:t>Back Edges</a:t>
              </a:r>
            </a:p>
          </p:txBody>
        </p:sp>
      </p:grpSp>
      <p:sp>
        <p:nvSpPr>
          <p:cNvPr id="1451021" name="Text Box 13"/>
          <p:cNvSpPr txBox="1">
            <a:spLocks noChangeArrowheads="1"/>
          </p:cNvSpPr>
          <p:nvPr/>
        </p:nvSpPr>
        <p:spPr bwMode="auto">
          <a:xfrm>
            <a:off x="1246188" y="1828800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51022" name="Text Box 14"/>
          <p:cNvSpPr txBox="1">
            <a:spLocks noChangeArrowheads="1"/>
          </p:cNvSpPr>
          <p:nvPr/>
        </p:nvSpPr>
        <p:spPr bwMode="auto">
          <a:xfrm>
            <a:off x="407988" y="33369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51023" name="Text Box 15"/>
          <p:cNvSpPr txBox="1">
            <a:spLocks noChangeArrowheads="1"/>
          </p:cNvSpPr>
          <p:nvPr/>
        </p:nvSpPr>
        <p:spPr bwMode="auto">
          <a:xfrm>
            <a:off x="838200" y="5089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51024" name="Text Box 16"/>
          <p:cNvSpPr txBox="1">
            <a:spLocks noChangeArrowheads="1"/>
          </p:cNvSpPr>
          <p:nvPr/>
        </p:nvSpPr>
        <p:spPr bwMode="auto">
          <a:xfrm>
            <a:off x="2209800" y="6096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51025" name="Text Box 17"/>
          <p:cNvSpPr txBox="1">
            <a:spLocks noChangeArrowheads="1"/>
          </p:cNvSpPr>
          <p:nvPr/>
        </p:nvSpPr>
        <p:spPr bwMode="auto">
          <a:xfrm>
            <a:off x="2355850" y="3565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51026" name="Text Box 18"/>
          <p:cNvSpPr txBox="1">
            <a:spLocks noChangeArrowheads="1"/>
          </p:cNvSpPr>
          <p:nvPr/>
        </p:nvSpPr>
        <p:spPr bwMode="auto">
          <a:xfrm>
            <a:off x="3429000" y="45561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51027" name="Text Box 19"/>
          <p:cNvSpPr txBox="1">
            <a:spLocks noChangeArrowheads="1"/>
          </p:cNvSpPr>
          <p:nvPr/>
        </p:nvSpPr>
        <p:spPr bwMode="auto">
          <a:xfrm>
            <a:off x="4648200" y="6308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51028" name="Text Box 20"/>
          <p:cNvSpPr txBox="1">
            <a:spLocks noChangeArrowheads="1"/>
          </p:cNvSpPr>
          <p:nvPr/>
        </p:nvSpPr>
        <p:spPr bwMode="auto">
          <a:xfrm>
            <a:off x="5995988" y="5470525"/>
            <a:ext cx="481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m</a:t>
            </a:r>
          </a:p>
        </p:txBody>
      </p:sp>
      <p:sp>
        <p:nvSpPr>
          <p:cNvPr id="1451029" name="Text Box 21"/>
          <p:cNvSpPr txBox="1">
            <a:spLocks noChangeArrowheads="1"/>
          </p:cNvSpPr>
          <p:nvPr/>
        </p:nvSpPr>
        <p:spPr bwMode="auto">
          <a:xfrm>
            <a:off x="6427788" y="4051300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51030" name="Text Box 22"/>
          <p:cNvSpPr txBox="1">
            <a:spLocks noChangeArrowheads="1"/>
          </p:cNvSpPr>
          <p:nvPr/>
        </p:nvSpPr>
        <p:spPr bwMode="auto">
          <a:xfrm>
            <a:off x="6248400" y="2476500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51031" name="Text Box 23"/>
          <p:cNvSpPr txBox="1">
            <a:spLocks noChangeArrowheads="1"/>
          </p:cNvSpPr>
          <p:nvPr/>
        </p:nvSpPr>
        <p:spPr bwMode="auto">
          <a:xfrm>
            <a:off x="5486400" y="15462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51032" name="Text Box 24"/>
          <p:cNvSpPr txBox="1">
            <a:spLocks noChangeArrowheads="1"/>
          </p:cNvSpPr>
          <p:nvPr/>
        </p:nvSpPr>
        <p:spPr bwMode="auto">
          <a:xfrm>
            <a:off x="4959350" y="30480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51033" name="Text Box 25"/>
          <p:cNvSpPr txBox="1">
            <a:spLocks noChangeArrowheads="1"/>
          </p:cNvSpPr>
          <p:nvPr/>
        </p:nvSpPr>
        <p:spPr bwMode="auto">
          <a:xfrm>
            <a:off x="3435350" y="2590800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51034" name="Line 26"/>
          <p:cNvSpPr>
            <a:spLocks noChangeShapeType="1"/>
          </p:cNvSpPr>
          <p:nvPr/>
        </p:nvSpPr>
        <p:spPr bwMode="auto">
          <a:xfrm flipH="1">
            <a:off x="1676400" y="1447800"/>
            <a:ext cx="19812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35" name="Line 27"/>
          <p:cNvSpPr>
            <a:spLocks noChangeShapeType="1"/>
          </p:cNvSpPr>
          <p:nvPr/>
        </p:nvSpPr>
        <p:spPr bwMode="auto">
          <a:xfrm flipH="1">
            <a:off x="3427413" y="1443038"/>
            <a:ext cx="2286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36" name="Line 28"/>
          <p:cNvSpPr>
            <a:spLocks noChangeShapeType="1"/>
          </p:cNvSpPr>
          <p:nvPr/>
        </p:nvSpPr>
        <p:spPr bwMode="auto">
          <a:xfrm>
            <a:off x="3657600" y="1447800"/>
            <a:ext cx="1143000" cy="1981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37" name="Line 29"/>
          <p:cNvSpPr>
            <a:spLocks noChangeShapeType="1"/>
          </p:cNvSpPr>
          <p:nvPr/>
        </p:nvSpPr>
        <p:spPr bwMode="auto">
          <a:xfrm>
            <a:off x="3657600" y="1447800"/>
            <a:ext cx="17526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38" name="Line 30"/>
          <p:cNvSpPr>
            <a:spLocks noChangeShapeType="1"/>
          </p:cNvSpPr>
          <p:nvPr/>
        </p:nvSpPr>
        <p:spPr bwMode="auto">
          <a:xfrm flipH="1">
            <a:off x="4876800" y="1905000"/>
            <a:ext cx="609600" cy="1524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39" name="Line 31"/>
          <p:cNvSpPr>
            <a:spLocks noChangeShapeType="1"/>
          </p:cNvSpPr>
          <p:nvPr/>
        </p:nvSpPr>
        <p:spPr bwMode="auto">
          <a:xfrm flipV="1">
            <a:off x="3352800" y="3581400"/>
            <a:ext cx="14478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40" name="Line 32"/>
          <p:cNvSpPr>
            <a:spLocks noChangeShapeType="1"/>
          </p:cNvSpPr>
          <p:nvPr/>
        </p:nvSpPr>
        <p:spPr bwMode="auto">
          <a:xfrm flipV="1">
            <a:off x="3429000" y="2819400"/>
            <a:ext cx="274320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41" name="Line 33"/>
          <p:cNvSpPr>
            <a:spLocks noChangeShapeType="1"/>
          </p:cNvSpPr>
          <p:nvPr/>
        </p:nvSpPr>
        <p:spPr bwMode="auto">
          <a:xfrm>
            <a:off x="5562600" y="1905000"/>
            <a:ext cx="685800" cy="838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42" name="Line 34"/>
          <p:cNvSpPr>
            <a:spLocks noChangeShapeType="1"/>
          </p:cNvSpPr>
          <p:nvPr/>
        </p:nvSpPr>
        <p:spPr bwMode="auto">
          <a:xfrm>
            <a:off x="4876800" y="3581400"/>
            <a:ext cx="14478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43" name="Line 35"/>
          <p:cNvSpPr>
            <a:spLocks noChangeShapeType="1"/>
          </p:cNvSpPr>
          <p:nvPr/>
        </p:nvSpPr>
        <p:spPr bwMode="auto">
          <a:xfrm>
            <a:off x="6248400" y="2819400"/>
            <a:ext cx="152400" cy="1447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44" name="Line 36"/>
          <p:cNvSpPr>
            <a:spLocks noChangeShapeType="1"/>
          </p:cNvSpPr>
          <p:nvPr/>
        </p:nvSpPr>
        <p:spPr bwMode="auto">
          <a:xfrm>
            <a:off x="3429000" y="3200400"/>
            <a:ext cx="2438400" cy="2438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45" name="Line 37"/>
          <p:cNvSpPr>
            <a:spLocks noChangeShapeType="1"/>
          </p:cNvSpPr>
          <p:nvPr/>
        </p:nvSpPr>
        <p:spPr bwMode="auto">
          <a:xfrm flipH="1">
            <a:off x="2286000" y="3124200"/>
            <a:ext cx="11430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46" name="Line 38"/>
          <p:cNvSpPr>
            <a:spLocks noChangeShapeType="1"/>
          </p:cNvSpPr>
          <p:nvPr/>
        </p:nvSpPr>
        <p:spPr bwMode="auto">
          <a:xfrm>
            <a:off x="1600200" y="2286000"/>
            <a:ext cx="609600" cy="1524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47" name="Line 39"/>
          <p:cNvSpPr>
            <a:spLocks noChangeShapeType="1"/>
          </p:cNvSpPr>
          <p:nvPr/>
        </p:nvSpPr>
        <p:spPr bwMode="auto">
          <a:xfrm flipH="1">
            <a:off x="838200" y="2286000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48" name="Line 40"/>
          <p:cNvSpPr>
            <a:spLocks noChangeShapeType="1"/>
          </p:cNvSpPr>
          <p:nvPr/>
        </p:nvSpPr>
        <p:spPr bwMode="auto">
          <a:xfrm>
            <a:off x="762000" y="3657600"/>
            <a:ext cx="2438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49" name="Line 41"/>
          <p:cNvSpPr>
            <a:spLocks noChangeShapeType="1"/>
          </p:cNvSpPr>
          <p:nvPr/>
        </p:nvSpPr>
        <p:spPr bwMode="auto">
          <a:xfrm flipH="1">
            <a:off x="2667000" y="4876800"/>
            <a:ext cx="68580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50" name="Line 42"/>
          <p:cNvSpPr>
            <a:spLocks noChangeShapeType="1"/>
          </p:cNvSpPr>
          <p:nvPr/>
        </p:nvSpPr>
        <p:spPr bwMode="auto">
          <a:xfrm>
            <a:off x="3352800" y="4876800"/>
            <a:ext cx="12192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51" name="Line 43"/>
          <p:cNvSpPr>
            <a:spLocks noChangeShapeType="1"/>
          </p:cNvSpPr>
          <p:nvPr/>
        </p:nvSpPr>
        <p:spPr bwMode="auto">
          <a:xfrm flipH="1">
            <a:off x="1371600" y="4876800"/>
            <a:ext cx="1981200" cy="381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52" name="Line 44"/>
          <p:cNvSpPr>
            <a:spLocks noChangeShapeType="1"/>
          </p:cNvSpPr>
          <p:nvPr/>
        </p:nvSpPr>
        <p:spPr bwMode="auto">
          <a:xfrm flipH="1">
            <a:off x="4724400" y="5715000"/>
            <a:ext cx="1219200" cy="685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53" name="Line 45"/>
          <p:cNvSpPr>
            <a:spLocks noChangeShapeType="1"/>
          </p:cNvSpPr>
          <p:nvPr/>
        </p:nvSpPr>
        <p:spPr bwMode="auto">
          <a:xfrm flipH="1" flipV="1">
            <a:off x="2286000" y="3962400"/>
            <a:ext cx="10668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54" name="Line 46"/>
          <p:cNvSpPr>
            <a:spLocks noChangeShapeType="1"/>
          </p:cNvSpPr>
          <p:nvPr/>
        </p:nvSpPr>
        <p:spPr bwMode="auto">
          <a:xfrm flipH="1">
            <a:off x="5943600" y="4419600"/>
            <a:ext cx="457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55" name="Line 47"/>
          <p:cNvSpPr>
            <a:spLocks noChangeShapeType="1"/>
          </p:cNvSpPr>
          <p:nvPr/>
        </p:nvSpPr>
        <p:spPr bwMode="auto">
          <a:xfrm flipH="1" flipV="1">
            <a:off x="2743200" y="6324600"/>
            <a:ext cx="1905000" cy="76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56" name="Line 48"/>
          <p:cNvSpPr>
            <a:spLocks noChangeShapeType="1"/>
          </p:cNvSpPr>
          <p:nvPr/>
        </p:nvSpPr>
        <p:spPr bwMode="auto">
          <a:xfrm flipV="1">
            <a:off x="2209800" y="1600200"/>
            <a:ext cx="12954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57" name="Line 49"/>
          <p:cNvSpPr>
            <a:spLocks noChangeShapeType="1"/>
          </p:cNvSpPr>
          <p:nvPr/>
        </p:nvSpPr>
        <p:spPr bwMode="auto">
          <a:xfrm>
            <a:off x="1219200" y="5334000"/>
            <a:ext cx="12954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58" name="Line 50"/>
          <p:cNvSpPr>
            <a:spLocks noChangeShapeType="1"/>
          </p:cNvSpPr>
          <p:nvPr/>
        </p:nvSpPr>
        <p:spPr bwMode="auto">
          <a:xfrm>
            <a:off x="762000" y="3657600"/>
            <a:ext cx="381000" cy="1600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59" name="Line 51"/>
          <p:cNvSpPr>
            <a:spLocks noChangeShapeType="1"/>
          </p:cNvSpPr>
          <p:nvPr/>
        </p:nvSpPr>
        <p:spPr bwMode="auto">
          <a:xfrm>
            <a:off x="762000" y="3657600"/>
            <a:ext cx="1371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60" name="Oval 52"/>
          <p:cNvSpPr>
            <a:spLocks noChangeArrowheads="1"/>
          </p:cNvSpPr>
          <p:nvPr/>
        </p:nvSpPr>
        <p:spPr bwMode="auto">
          <a:xfrm>
            <a:off x="3581400" y="1371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1061" name="Line 53"/>
          <p:cNvSpPr>
            <a:spLocks noChangeShapeType="1"/>
          </p:cNvSpPr>
          <p:nvPr/>
        </p:nvSpPr>
        <p:spPr bwMode="auto">
          <a:xfrm>
            <a:off x="3657600" y="1447800"/>
            <a:ext cx="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62" name="Line 54"/>
          <p:cNvSpPr>
            <a:spLocks noChangeShapeType="1"/>
          </p:cNvSpPr>
          <p:nvPr/>
        </p:nvSpPr>
        <p:spPr bwMode="auto">
          <a:xfrm>
            <a:off x="5486400" y="1905000"/>
            <a:ext cx="381000" cy="36576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63" name="Line 55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64" name="Oval 56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1065" name="Oval 57"/>
          <p:cNvSpPr>
            <a:spLocks noChangeArrowheads="1"/>
          </p:cNvSpPr>
          <p:nvPr/>
        </p:nvSpPr>
        <p:spPr bwMode="auto">
          <a:xfrm>
            <a:off x="685800" y="3581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1066" name="Oval 58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1067" name="Oval 59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1068" name="Oval 60"/>
          <p:cNvSpPr>
            <a:spLocks noChangeArrowheads="1"/>
          </p:cNvSpPr>
          <p:nvPr/>
        </p:nvSpPr>
        <p:spPr bwMode="auto">
          <a:xfrm>
            <a:off x="3276600" y="4800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1069" name="Oval 61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1070" name="Oval 62"/>
          <p:cNvSpPr>
            <a:spLocks noChangeArrowheads="1"/>
          </p:cNvSpPr>
          <p:nvPr/>
        </p:nvSpPr>
        <p:spPr bwMode="auto">
          <a:xfrm>
            <a:off x="2514600" y="6172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1071" name="Oval 63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1072" name="Oval 64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1073" name="Oval 65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1074" name="Oval 66"/>
          <p:cNvSpPr>
            <a:spLocks noChangeArrowheads="1"/>
          </p:cNvSpPr>
          <p:nvPr/>
        </p:nvSpPr>
        <p:spPr bwMode="auto">
          <a:xfrm>
            <a:off x="5867400" y="563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1075" name="Oval 67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1076" name="Line 68"/>
          <p:cNvSpPr>
            <a:spLocks noChangeShapeType="1"/>
          </p:cNvSpPr>
          <p:nvPr/>
        </p:nvSpPr>
        <p:spPr bwMode="auto">
          <a:xfrm flipH="1">
            <a:off x="3581400" y="4419600"/>
            <a:ext cx="2819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077" name="Oval 69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1078" name="Oval 70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1079" name="Oval 71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220663" y="1320800"/>
            <a:ext cx="2292350" cy="396875"/>
            <a:chOff x="139" y="832"/>
            <a:chExt cx="1444" cy="250"/>
          </a:xfrm>
        </p:grpSpPr>
        <p:sp>
          <p:nvSpPr>
            <p:cNvPr id="1451081" name="Line 73"/>
            <p:cNvSpPr>
              <a:spLocks noChangeShapeType="1"/>
            </p:cNvSpPr>
            <p:nvPr/>
          </p:nvSpPr>
          <p:spPr bwMode="auto">
            <a:xfrm>
              <a:off x="139" y="969"/>
              <a:ext cx="303" cy="0"/>
            </a:xfrm>
            <a:prstGeom prst="line">
              <a:avLst/>
            </a:prstGeom>
            <a:noFill/>
            <a:ln w="38100">
              <a:solidFill>
                <a:srgbClr val="9900CC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082" name="Text Box 74"/>
            <p:cNvSpPr txBox="1">
              <a:spLocks noChangeArrowheads="1"/>
            </p:cNvSpPr>
            <p:nvPr/>
          </p:nvSpPr>
          <p:spPr bwMode="auto">
            <a:xfrm>
              <a:off x="488" y="832"/>
              <a:ext cx="10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9900CC"/>
                  </a:solidFill>
                </a:rPr>
                <a:t>Cross Edges</a:t>
              </a:r>
            </a:p>
          </p:txBody>
        </p:sp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200025" y="1079500"/>
            <a:ext cx="6970713" cy="5610225"/>
            <a:chOff x="126" y="680"/>
            <a:chExt cx="4391" cy="3534"/>
          </a:xfrm>
        </p:grpSpPr>
        <p:sp>
          <p:nvSpPr>
            <p:cNvPr id="1451084" name="Text Box 76"/>
            <p:cNvSpPr txBox="1">
              <a:spLocks noChangeArrowheads="1"/>
            </p:cNvSpPr>
            <p:nvPr/>
          </p:nvSpPr>
          <p:spPr bwMode="auto">
            <a:xfrm>
              <a:off x="1935" y="2735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8/19</a:t>
              </a:r>
            </a:p>
          </p:txBody>
        </p:sp>
        <p:sp>
          <p:nvSpPr>
            <p:cNvPr id="1451085" name="Text Box 77"/>
            <p:cNvSpPr txBox="1">
              <a:spLocks noChangeArrowheads="1"/>
            </p:cNvSpPr>
            <p:nvPr/>
          </p:nvSpPr>
          <p:spPr bwMode="auto">
            <a:xfrm>
              <a:off x="2459" y="68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1/27</a:t>
              </a:r>
            </a:p>
          </p:txBody>
        </p:sp>
        <p:sp>
          <p:nvSpPr>
            <p:cNvPr id="1451086" name="Text Box 78"/>
            <p:cNvSpPr txBox="1">
              <a:spLocks noChangeArrowheads="1"/>
            </p:cNvSpPr>
            <p:nvPr/>
          </p:nvSpPr>
          <p:spPr bwMode="auto">
            <a:xfrm>
              <a:off x="3649" y="109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25/26</a:t>
              </a:r>
            </a:p>
          </p:txBody>
        </p:sp>
        <p:sp>
          <p:nvSpPr>
            <p:cNvPr id="1451087" name="Text Box 79"/>
            <p:cNvSpPr txBox="1">
              <a:spLocks noChangeArrowheads="1"/>
            </p:cNvSpPr>
            <p:nvPr/>
          </p:nvSpPr>
          <p:spPr bwMode="auto">
            <a:xfrm>
              <a:off x="759" y="1098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2/20</a:t>
              </a:r>
            </a:p>
          </p:txBody>
        </p:sp>
        <p:sp>
          <p:nvSpPr>
            <p:cNvPr id="1451088" name="Text Box 80"/>
            <p:cNvSpPr txBox="1">
              <a:spLocks noChangeArrowheads="1"/>
            </p:cNvSpPr>
            <p:nvPr/>
          </p:nvSpPr>
          <p:spPr bwMode="auto">
            <a:xfrm>
              <a:off x="126" y="2033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3/19</a:t>
              </a:r>
            </a:p>
          </p:txBody>
        </p:sp>
        <p:sp>
          <p:nvSpPr>
            <p:cNvPr id="1451089" name="Text Box 81"/>
            <p:cNvSpPr txBox="1">
              <a:spLocks noChangeArrowheads="1"/>
            </p:cNvSpPr>
            <p:nvPr/>
          </p:nvSpPr>
          <p:spPr bwMode="auto">
            <a:xfrm>
              <a:off x="1652" y="235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17/18</a:t>
              </a:r>
            </a:p>
          </p:txBody>
        </p:sp>
        <p:sp>
          <p:nvSpPr>
            <p:cNvPr id="1451090" name="Text Box 82"/>
            <p:cNvSpPr txBox="1">
              <a:spLocks noChangeArrowheads="1"/>
            </p:cNvSpPr>
            <p:nvPr/>
          </p:nvSpPr>
          <p:spPr bwMode="auto">
            <a:xfrm>
              <a:off x="2352" y="172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21/24</a:t>
              </a:r>
            </a:p>
          </p:txBody>
        </p:sp>
        <p:sp>
          <p:nvSpPr>
            <p:cNvPr id="1451091" name="Text Box 83"/>
            <p:cNvSpPr txBox="1">
              <a:spLocks noChangeArrowheads="1"/>
            </p:cNvSpPr>
            <p:nvPr/>
          </p:nvSpPr>
          <p:spPr bwMode="auto">
            <a:xfrm>
              <a:off x="2593" y="209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11/16</a:t>
              </a:r>
            </a:p>
          </p:txBody>
        </p:sp>
        <p:sp>
          <p:nvSpPr>
            <p:cNvPr id="1451092" name="Text Box 84"/>
            <p:cNvSpPr txBox="1">
              <a:spLocks noChangeArrowheads="1"/>
            </p:cNvSpPr>
            <p:nvPr/>
          </p:nvSpPr>
          <p:spPr bwMode="auto">
            <a:xfrm>
              <a:off x="4172" y="27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12/15</a:t>
              </a:r>
            </a:p>
          </p:txBody>
        </p:sp>
        <p:sp>
          <p:nvSpPr>
            <p:cNvPr id="1451093" name="Text Box 85"/>
            <p:cNvSpPr txBox="1">
              <a:spLocks noChangeArrowheads="1"/>
            </p:cNvSpPr>
            <p:nvPr/>
          </p:nvSpPr>
          <p:spPr bwMode="auto">
            <a:xfrm>
              <a:off x="4038" y="3570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13/14</a:t>
              </a:r>
            </a:p>
          </p:txBody>
        </p:sp>
        <p:sp>
          <p:nvSpPr>
            <p:cNvPr id="1451094" name="Text Box 86"/>
            <p:cNvSpPr txBox="1">
              <a:spLocks noChangeArrowheads="1"/>
            </p:cNvSpPr>
            <p:nvPr/>
          </p:nvSpPr>
          <p:spPr bwMode="auto">
            <a:xfrm>
              <a:off x="3073" y="405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9/10</a:t>
              </a:r>
            </a:p>
          </p:txBody>
        </p:sp>
        <p:sp>
          <p:nvSpPr>
            <p:cNvPr id="1451095" name="Text Box 87"/>
            <p:cNvSpPr txBox="1">
              <a:spLocks noChangeArrowheads="1"/>
            </p:cNvSpPr>
            <p:nvPr/>
          </p:nvSpPr>
          <p:spPr bwMode="auto">
            <a:xfrm>
              <a:off x="1792" y="3766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5/6</a:t>
              </a:r>
            </a:p>
          </p:txBody>
        </p:sp>
        <p:sp>
          <p:nvSpPr>
            <p:cNvPr id="1451096" name="Text Box 88"/>
            <p:cNvSpPr txBox="1">
              <a:spLocks noChangeArrowheads="1"/>
            </p:cNvSpPr>
            <p:nvPr/>
          </p:nvSpPr>
          <p:spPr bwMode="auto">
            <a:xfrm>
              <a:off x="227" y="3311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4/7</a:t>
              </a:r>
            </a:p>
          </p:txBody>
        </p:sp>
        <p:sp>
          <p:nvSpPr>
            <p:cNvPr id="1451097" name="Text Box 89"/>
            <p:cNvSpPr txBox="1">
              <a:spLocks noChangeArrowheads="1"/>
            </p:cNvSpPr>
            <p:nvPr/>
          </p:nvSpPr>
          <p:spPr bwMode="auto">
            <a:xfrm>
              <a:off x="4115" y="1674"/>
              <a:ext cx="345" cy="16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rgbClr val="009900"/>
                  </a:solidFill>
                </a:rPr>
                <a:t>22/23</a:t>
              </a:r>
            </a:p>
          </p:txBody>
        </p: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220663" y="954088"/>
            <a:ext cx="2597150" cy="396875"/>
            <a:chOff x="139" y="601"/>
            <a:chExt cx="1636" cy="250"/>
          </a:xfrm>
        </p:grpSpPr>
        <p:sp>
          <p:nvSpPr>
            <p:cNvPr id="1451099" name="Line 91"/>
            <p:cNvSpPr>
              <a:spLocks noChangeShapeType="1"/>
            </p:cNvSpPr>
            <p:nvPr/>
          </p:nvSpPr>
          <p:spPr bwMode="auto">
            <a:xfrm>
              <a:off x="139" y="738"/>
              <a:ext cx="303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100" name="Text Box 92"/>
            <p:cNvSpPr txBox="1">
              <a:spLocks noChangeArrowheads="1"/>
            </p:cNvSpPr>
            <p:nvPr/>
          </p:nvSpPr>
          <p:spPr bwMode="auto">
            <a:xfrm>
              <a:off x="503" y="601"/>
              <a:ext cx="1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FF"/>
                  </a:solidFill>
                </a:rPr>
                <a:t>Forward Edges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563"/>
            <a:ext cx="7772400" cy="457200"/>
          </a:xfrm>
        </p:spPr>
        <p:txBody>
          <a:bodyPr/>
          <a:lstStyle/>
          <a:p>
            <a:r>
              <a:rPr lang="en-US"/>
              <a:t>Classification of Edges in DFS</a:t>
            </a:r>
          </a:p>
        </p:txBody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906463"/>
            <a:ext cx="8674100" cy="2743200"/>
          </a:xfrm>
          <a:noFill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1800" b="1" i="1">
                <a:solidFill>
                  <a:srgbClr val="777777"/>
                </a:solidFill>
              </a:rPr>
              <a:t>Tree edges</a:t>
            </a:r>
            <a:r>
              <a:rPr lang="en-US" sz="1800"/>
              <a:t> are edges in the depth-first forest </a:t>
            </a:r>
            <a:r>
              <a:rPr lang="en-US" sz="1800" i="1"/>
              <a:t>G</a:t>
            </a:r>
            <a:r>
              <a:rPr lang="en-US" sz="1800" i="1" baseline="-30000"/>
              <a:t>π</a:t>
            </a:r>
            <a:r>
              <a:rPr lang="en-US" sz="1800"/>
              <a:t>. Edge (</a:t>
            </a:r>
            <a:r>
              <a:rPr lang="en-US" sz="1800" i="1"/>
              <a:t>u</a:t>
            </a:r>
            <a:r>
              <a:rPr lang="en-US" sz="1800"/>
              <a:t>, </a:t>
            </a:r>
            <a:r>
              <a:rPr lang="en-US" sz="1800" i="1"/>
              <a:t>v</a:t>
            </a:r>
            <a:r>
              <a:rPr lang="en-US" sz="1800"/>
              <a:t>) is a tree edge if </a:t>
            </a:r>
            <a:r>
              <a:rPr lang="en-US" sz="1800" i="1"/>
              <a:t>v</a:t>
            </a:r>
            <a:r>
              <a:rPr lang="en-US" sz="1800"/>
              <a:t>  was first discovered by exploring edge (</a:t>
            </a:r>
            <a:r>
              <a:rPr lang="en-US" sz="1800" i="1"/>
              <a:t>u</a:t>
            </a:r>
            <a:r>
              <a:rPr lang="en-US" sz="1800"/>
              <a:t>, </a:t>
            </a:r>
            <a:r>
              <a:rPr lang="en-US" sz="1800" i="1"/>
              <a:t>v</a:t>
            </a:r>
            <a:r>
              <a:rPr lang="en-US" sz="1800"/>
              <a:t>).</a:t>
            </a:r>
          </a:p>
          <a:p>
            <a:pPr marL="609600" indent="-609600">
              <a:buFontTx/>
              <a:buAutoNum type="arabicPeriod"/>
            </a:pPr>
            <a:r>
              <a:rPr lang="en-US" sz="1800" b="1" i="1">
                <a:solidFill>
                  <a:schemeClr val="hlink"/>
                </a:solidFill>
              </a:rPr>
              <a:t>Back edges</a:t>
            </a:r>
            <a:r>
              <a:rPr lang="en-US" sz="1800"/>
              <a:t> are those edges (</a:t>
            </a:r>
            <a:r>
              <a:rPr lang="en-US" sz="1800" i="1"/>
              <a:t>u</a:t>
            </a:r>
            <a:r>
              <a:rPr lang="en-US" sz="1800"/>
              <a:t>, </a:t>
            </a:r>
            <a:r>
              <a:rPr lang="en-US" sz="1800" i="1"/>
              <a:t>v</a:t>
            </a:r>
            <a:r>
              <a:rPr lang="en-US" sz="1800"/>
              <a:t>) connecting a vertex </a:t>
            </a:r>
            <a:r>
              <a:rPr lang="en-US" sz="1800" i="1"/>
              <a:t>u</a:t>
            </a:r>
            <a:r>
              <a:rPr lang="en-US" sz="1800"/>
              <a:t> to an ancestor </a:t>
            </a:r>
            <a:r>
              <a:rPr lang="en-US" sz="1800" i="1"/>
              <a:t>v</a:t>
            </a:r>
            <a:r>
              <a:rPr lang="en-US" sz="1800"/>
              <a:t> in a depth-first tree.</a:t>
            </a:r>
          </a:p>
          <a:p>
            <a:pPr marL="609600" indent="-609600">
              <a:buFontTx/>
              <a:buAutoNum type="arabicPeriod"/>
            </a:pPr>
            <a:r>
              <a:rPr lang="en-US" sz="1800" b="1" i="1">
                <a:solidFill>
                  <a:srgbClr val="0066FF"/>
                </a:solidFill>
              </a:rPr>
              <a:t>Forward edges</a:t>
            </a:r>
            <a:r>
              <a:rPr lang="en-US" sz="1800"/>
              <a:t> are non-tree edges (</a:t>
            </a:r>
            <a:r>
              <a:rPr lang="en-US" sz="1800" i="1"/>
              <a:t>u</a:t>
            </a:r>
            <a:r>
              <a:rPr lang="en-US" sz="1800"/>
              <a:t>, </a:t>
            </a:r>
            <a:r>
              <a:rPr lang="en-US" sz="1800" i="1"/>
              <a:t>v</a:t>
            </a:r>
            <a:r>
              <a:rPr lang="en-US" sz="1800"/>
              <a:t>) connecting a vertex </a:t>
            </a:r>
            <a:r>
              <a:rPr lang="en-US" sz="1800" i="1"/>
              <a:t>u</a:t>
            </a:r>
            <a:r>
              <a:rPr lang="en-US" sz="1800"/>
              <a:t> to a descendant </a:t>
            </a:r>
            <a:r>
              <a:rPr lang="en-US" sz="1800" i="1"/>
              <a:t>v</a:t>
            </a:r>
            <a:r>
              <a:rPr lang="en-US" sz="1800"/>
              <a:t> in a depth-first tree.</a:t>
            </a:r>
          </a:p>
          <a:p>
            <a:pPr marL="609600" indent="-609600">
              <a:buFontTx/>
              <a:buAutoNum type="arabicPeriod"/>
            </a:pPr>
            <a:r>
              <a:rPr lang="en-US" sz="1800" b="1" i="1">
                <a:solidFill>
                  <a:srgbClr val="9900CC"/>
                </a:solidFill>
              </a:rPr>
              <a:t>Cross edges</a:t>
            </a:r>
            <a:r>
              <a:rPr lang="en-US" sz="1800"/>
              <a:t> are all other edges. They can go between vertices in the same depth-first tree, as long as one vertex is not an ancestor of the other.</a:t>
            </a:r>
          </a:p>
          <a:p>
            <a:pPr marL="609600" indent="-609600"/>
            <a:endParaRPr lang="en-US" sz="1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5613" y="3716338"/>
            <a:ext cx="3589337" cy="3068319"/>
            <a:chOff x="126" y="680"/>
            <a:chExt cx="4391" cy="3754"/>
          </a:xfrm>
        </p:grpSpPr>
        <p:sp>
          <p:nvSpPr>
            <p:cNvPr id="1452037" name="Text Box 5"/>
            <p:cNvSpPr txBox="1">
              <a:spLocks noChangeArrowheads="1"/>
            </p:cNvSpPr>
            <p:nvPr/>
          </p:nvSpPr>
          <p:spPr bwMode="auto">
            <a:xfrm>
              <a:off x="2208" y="773"/>
              <a:ext cx="275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s</a:t>
              </a:r>
            </a:p>
          </p:txBody>
        </p:sp>
        <p:sp>
          <p:nvSpPr>
            <p:cNvPr id="1452038" name="Text Box 6"/>
            <p:cNvSpPr txBox="1">
              <a:spLocks noChangeArrowheads="1"/>
            </p:cNvSpPr>
            <p:nvPr/>
          </p:nvSpPr>
          <p:spPr bwMode="auto">
            <a:xfrm>
              <a:off x="782" y="1352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a</a:t>
              </a:r>
            </a:p>
          </p:txBody>
        </p:sp>
        <p:sp>
          <p:nvSpPr>
            <p:cNvPr id="1452039" name="Text Box 7"/>
            <p:cNvSpPr txBox="1">
              <a:spLocks noChangeArrowheads="1"/>
            </p:cNvSpPr>
            <p:nvPr/>
          </p:nvSpPr>
          <p:spPr bwMode="auto">
            <a:xfrm>
              <a:off x="256" y="2300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c</a:t>
              </a:r>
            </a:p>
          </p:txBody>
        </p:sp>
        <p:sp>
          <p:nvSpPr>
            <p:cNvPr id="1452040" name="Text Box 8"/>
            <p:cNvSpPr txBox="1">
              <a:spLocks noChangeArrowheads="1"/>
            </p:cNvSpPr>
            <p:nvPr/>
          </p:nvSpPr>
          <p:spPr bwMode="auto">
            <a:xfrm>
              <a:off x="528" y="3403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h</a:t>
              </a:r>
            </a:p>
          </p:txBody>
        </p:sp>
        <p:sp>
          <p:nvSpPr>
            <p:cNvPr id="1452041" name="Text Box 9"/>
            <p:cNvSpPr txBox="1">
              <a:spLocks noChangeArrowheads="1"/>
            </p:cNvSpPr>
            <p:nvPr/>
          </p:nvSpPr>
          <p:spPr bwMode="auto">
            <a:xfrm>
              <a:off x="1392" y="4036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k</a:t>
              </a:r>
            </a:p>
          </p:txBody>
        </p:sp>
        <p:sp>
          <p:nvSpPr>
            <p:cNvPr id="1452042" name="Text Box 10"/>
            <p:cNvSpPr txBox="1">
              <a:spLocks noChangeArrowheads="1"/>
            </p:cNvSpPr>
            <p:nvPr/>
          </p:nvSpPr>
          <p:spPr bwMode="auto">
            <a:xfrm>
              <a:off x="1478" y="2444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f</a:t>
              </a:r>
            </a:p>
          </p:txBody>
        </p:sp>
        <p:sp>
          <p:nvSpPr>
            <p:cNvPr id="1452043" name="Text Box 11"/>
            <p:cNvSpPr txBox="1">
              <a:spLocks noChangeArrowheads="1"/>
            </p:cNvSpPr>
            <p:nvPr/>
          </p:nvSpPr>
          <p:spPr bwMode="auto">
            <a:xfrm>
              <a:off x="2146" y="3067"/>
              <a:ext cx="261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i</a:t>
              </a:r>
            </a:p>
          </p:txBody>
        </p:sp>
        <p:sp>
          <p:nvSpPr>
            <p:cNvPr id="1452044" name="Text Box 12"/>
            <p:cNvSpPr txBox="1">
              <a:spLocks noChangeArrowheads="1"/>
            </p:cNvSpPr>
            <p:nvPr/>
          </p:nvSpPr>
          <p:spPr bwMode="auto">
            <a:xfrm>
              <a:off x="2917" y="4170"/>
              <a:ext cx="261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l</a:t>
              </a:r>
            </a:p>
          </p:txBody>
        </p:sp>
        <p:sp>
          <p:nvSpPr>
            <p:cNvPr id="1452045" name="Text Box 13"/>
            <p:cNvSpPr txBox="1">
              <a:spLocks noChangeArrowheads="1"/>
            </p:cNvSpPr>
            <p:nvPr/>
          </p:nvSpPr>
          <p:spPr bwMode="auto">
            <a:xfrm>
              <a:off x="3777" y="3644"/>
              <a:ext cx="336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m</a:t>
              </a:r>
            </a:p>
          </p:txBody>
        </p:sp>
        <p:sp>
          <p:nvSpPr>
            <p:cNvPr id="1452046" name="Text Box 14"/>
            <p:cNvSpPr txBox="1">
              <a:spLocks noChangeArrowheads="1"/>
            </p:cNvSpPr>
            <p:nvPr/>
          </p:nvSpPr>
          <p:spPr bwMode="auto">
            <a:xfrm>
              <a:off x="4037" y="2752"/>
              <a:ext cx="276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j</a:t>
              </a:r>
            </a:p>
          </p:txBody>
        </p:sp>
        <p:sp>
          <p:nvSpPr>
            <p:cNvPr id="1452047" name="Text Box 15"/>
            <p:cNvSpPr txBox="1">
              <a:spLocks noChangeArrowheads="1"/>
            </p:cNvSpPr>
            <p:nvPr/>
          </p:nvSpPr>
          <p:spPr bwMode="auto">
            <a:xfrm>
              <a:off x="3936" y="1760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e</a:t>
              </a:r>
            </a:p>
          </p:txBody>
        </p:sp>
        <p:sp>
          <p:nvSpPr>
            <p:cNvPr id="1452048" name="Text Box 16"/>
            <p:cNvSpPr txBox="1">
              <a:spLocks noChangeArrowheads="1"/>
            </p:cNvSpPr>
            <p:nvPr/>
          </p:nvSpPr>
          <p:spPr bwMode="auto">
            <a:xfrm>
              <a:off x="3457" y="1169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b</a:t>
              </a:r>
            </a:p>
          </p:txBody>
        </p:sp>
        <p:sp>
          <p:nvSpPr>
            <p:cNvPr id="1452049" name="Text Box 17"/>
            <p:cNvSpPr txBox="1">
              <a:spLocks noChangeArrowheads="1"/>
            </p:cNvSpPr>
            <p:nvPr/>
          </p:nvSpPr>
          <p:spPr bwMode="auto">
            <a:xfrm>
              <a:off x="3125" y="2115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g</a:t>
              </a:r>
            </a:p>
          </p:txBody>
        </p:sp>
        <p:sp>
          <p:nvSpPr>
            <p:cNvPr id="1452050" name="Text Box 18"/>
            <p:cNvSpPr txBox="1">
              <a:spLocks noChangeArrowheads="1"/>
            </p:cNvSpPr>
            <p:nvPr/>
          </p:nvSpPr>
          <p:spPr bwMode="auto">
            <a:xfrm>
              <a:off x="2163" y="1830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d</a:t>
              </a:r>
            </a:p>
          </p:txBody>
        </p:sp>
        <p:sp>
          <p:nvSpPr>
            <p:cNvPr id="1452051" name="Line 19"/>
            <p:cNvSpPr>
              <a:spLocks noChangeShapeType="1"/>
            </p:cNvSpPr>
            <p:nvPr/>
          </p:nvSpPr>
          <p:spPr bwMode="auto">
            <a:xfrm flipH="1">
              <a:off x="1056" y="912"/>
              <a:ext cx="1248" cy="48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52" name="Line 20"/>
            <p:cNvSpPr>
              <a:spLocks noChangeShapeType="1"/>
            </p:cNvSpPr>
            <p:nvPr/>
          </p:nvSpPr>
          <p:spPr bwMode="auto">
            <a:xfrm flipH="1">
              <a:off x="2159" y="909"/>
              <a:ext cx="144" cy="100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53" name="Line 21"/>
            <p:cNvSpPr>
              <a:spLocks noChangeShapeType="1"/>
            </p:cNvSpPr>
            <p:nvPr/>
          </p:nvSpPr>
          <p:spPr bwMode="auto">
            <a:xfrm>
              <a:off x="2304" y="912"/>
              <a:ext cx="720" cy="1248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54" name="Line 22"/>
            <p:cNvSpPr>
              <a:spLocks noChangeShapeType="1"/>
            </p:cNvSpPr>
            <p:nvPr/>
          </p:nvSpPr>
          <p:spPr bwMode="auto">
            <a:xfrm>
              <a:off x="2304" y="912"/>
              <a:ext cx="1104" cy="28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55" name="Line 23"/>
            <p:cNvSpPr>
              <a:spLocks noChangeShapeType="1"/>
            </p:cNvSpPr>
            <p:nvPr/>
          </p:nvSpPr>
          <p:spPr bwMode="auto">
            <a:xfrm flipH="1">
              <a:off x="3072" y="1200"/>
              <a:ext cx="384" cy="96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56" name="Line 24"/>
            <p:cNvSpPr>
              <a:spLocks noChangeShapeType="1"/>
            </p:cNvSpPr>
            <p:nvPr/>
          </p:nvSpPr>
          <p:spPr bwMode="auto">
            <a:xfrm flipV="1">
              <a:off x="2112" y="2256"/>
              <a:ext cx="912" cy="81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57" name="Line 25"/>
            <p:cNvSpPr>
              <a:spLocks noChangeShapeType="1"/>
            </p:cNvSpPr>
            <p:nvPr/>
          </p:nvSpPr>
          <p:spPr bwMode="auto">
            <a:xfrm flipV="1">
              <a:off x="2160" y="1776"/>
              <a:ext cx="1728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58" name="Line 26"/>
            <p:cNvSpPr>
              <a:spLocks noChangeShapeType="1"/>
            </p:cNvSpPr>
            <p:nvPr/>
          </p:nvSpPr>
          <p:spPr bwMode="auto">
            <a:xfrm>
              <a:off x="3504" y="1200"/>
              <a:ext cx="432" cy="52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59" name="Line 27"/>
            <p:cNvSpPr>
              <a:spLocks noChangeShapeType="1"/>
            </p:cNvSpPr>
            <p:nvPr/>
          </p:nvSpPr>
          <p:spPr bwMode="auto">
            <a:xfrm>
              <a:off x="3072" y="2256"/>
              <a:ext cx="912" cy="43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60" name="Line 28"/>
            <p:cNvSpPr>
              <a:spLocks noChangeShapeType="1"/>
            </p:cNvSpPr>
            <p:nvPr/>
          </p:nvSpPr>
          <p:spPr bwMode="auto">
            <a:xfrm>
              <a:off x="3936" y="1776"/>
              <a:ext cx="96" cy="91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61" name="Line 29"/>
            <p:cNvSpPr>
              <a:spLocks noChangeShapeType="1"/>
            </p:cNvSpPr>
            <p:nvPr/>
          </p:nvSpPr>
          <p:spPr bwMode="auto">
            <a:xfrm>
              <a:off x="2160" y="2016"/>
              <a:ext cx="1536" cy="153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62" name="Line 30"/>
            <p:cNvSpPr>
              <a:spLocks noChangeShapeType="1"/>
            </p:cNvSpPr>
            <p:nvPr/>
          </p:nvSpPr>
          <p:spPr bwMode="auto">
            <a:xfrm flipH="1">
              <a:off x="1440" y="1968"/>
              <a:ext cx="720" cy="43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63" name="Line 31"/>
            <p:cNvSpPr>
              <a:spLocks noChangeShapeType="1"/>
            </p:cNvSpPr>
            <p:nvPr/>
          </p:nvSpPr>
          <p:spPr bwMode="auto">
            <a:xfrm>
              <a:off x="1008" y="1440"/>
              <a:ext cx="384" cy="96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64" name="Line 32"/>
            <p:cNvSpPr>
              <a:spLocks noChangeShapeType="1"/>
            </p:cNvSpPr>
            <p:nvPr/>
          </p:nvSpPr>
          <p:spPr bwMode="auto">
            <a:xfrm flipH="1">
              <a:off x="528" y="1440"/>
              <a:ext cx="480" cy="76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65" name="Line 33"/>
            <p:cNvSpPr>
              <a:spLocks noChangeShapeType="1"/>
            </p:cNvSpPr>
            <p:nvPr/>
          </p:nvSpPr>
          <p:spPr bwMode="auto">
            <a:xfrm>
              <a:off x="480" y="2304"/>
              <a:ext cx="1536" cy="72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66" name="Line 34"/>
            <p:cNvSpPr>
              <a:spLocks noChangeShapeType="1"/>
            </p:cNvSpPr>
            <p:nvPr/>
          </p:nvSpPr>
          <p:spPr bwMode="auto">
            <a:xfrm flipH="1">
              <a:off x="1680" y="3072"/>
              <a:ext cx="432" cy="81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67" name="Line 35"/>
            <p:cNvSpPr>
              <a:spLocks noChangeShapeType="1"/>
            </p:cNvSpPr>
            <p:nvPr/>
          </p:nvSpPr>
          <p:spPr bwMode="auto">
            <a:xfrm>
              <a:off x="2112" y="3072"/>
              <a:ext cx="768" cy="9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68" name="Line 36"/>
            <p:cNvSpPr>
              <a:spLocks noChangeShapeType="1"/>
            </p:cNvSpPr>
            <p:nvPr/>
          </p:nvSpPr>
          <p:spPr bwMode="auto">
            <a:xfrm flipH="1">
              <a:off x="864" y="3072"/>
              <a:ext cx="1248" cy="24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69" name="Line 37"/>
            <p:cNvSpPr>
              <a:spLocks noChangeShapeType="1"/>
            </p:cNvSpPr>
            <p:nvPr/>
          </p:nvSpPr>
          <p:spPr bwMode="auto">
            <a:xfrm flipH="1">
              <a:off x="2976" y="3600"/>
              <a:ext cx="768" cy="43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70" name="Line 38"/>
            <p:cNvSpPr>
              <a:spLocks noChangeShapeType="1"/>
            </p:cNvSpPr>
            <p:nvPr/>
          </p:nvSpPr>
          <p:spPr bwMode="auto">
            <a:xfrm flipH="1" flipV="1">
              <a:off x="1440" y="2496"/>
              <a:ext cx="672" cy="57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71" name="Line 39"/>
            <p:cNvSpPr>
              <a:spLocks noChangeShapeType="1"/>
            </p:cNvSpPr>
            <p:nvPr/>
          </p:nvSpPr>
          <p:spPr bwMode="auto">
            <a:xfrm flipH="1">
              <a:off x="3744" y="2784"/>
              <a:ext cx="288" cy="76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72" name="Line 40"/>
            <p:cNvSpPr>
              <a:spLocks noChangeShapeType="1"/>
            </p:cNvSpPr>
            <p:nvPr/>
          </p:nvSpPr>
          <p:spPr bwMode="auto">
            <a:xfrm flipH="1" flipV="1">
              <a:off x="1728" y="3984"/>
              <a:ext cx="1200" cy="4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73" name="Line 41"/>
            <p:cNvSpPr>
              <a:spLocks noChangeShapeType="1"/>
            </p:cNvSpPr>
            <p:nvPr/>
          </p:nvSpPr>
          <p:spPr bwMode="auto">
            <a:xfrm flipV="1">
              <a:off x="1392" y="1008"/>
              <a:ext cx="816" cy="14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74" name="Line 42"/>
            <p:cNvSpPr>
              <a:spLocks noChangeShapeType="1"/>
            </p:cNvSpPr>
            <p:nvPr/>
          </p:nvSpPr>
          <p:spPr bwMode="auto">
            <a:xfrm>
              <a:off x="768" y="3360"/>
              <a:ext cx="816" cy="52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75" name="Line 43"/>
            <p:cNvSpPr>
              <a:spLocks noChangeShapeType="1"/>
            </p:cNvSpPr>
            <p:nvPr/>
          </p:nvSpPr>
          <p:spPr bwMode="auto">
            <a:xfrm>
              <a:off x="480" y="2304"/>
              <a:ext cx="240" cy="100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76" name="Line 44"/>
            <p:cNvSpPr>
              <a:spLocks noChangeShapeType="1"/>
            </p:cNvSpPr>
            <p:nvPr/>
          </p:nvSpPr>
          <p:spPr bwMode="auto">
            <a:xfrm>
              <a:off x="480" y="2304"/>
              <a:ext cx="86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77" name="Oval 45"/>
            <p:cNvSpPr>
              <a:spLocks noChangeArrowheads="1"/>
            </p:cNvSpPr>
            <p:nvPr/>
          </p:nvSpPr>
          <p:spPr bwMode="auto">
            <a:xfrm>
              <a:off x="2256" y="864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2078" name="Line 46"/>
            <p:cNvSpPr>
              <a:spLocks noChangeShapeType="1"/>
            </p:cNvSpPr>
            <p:nvPr/>
          </p:nvSpPr>
          <p:spPr bwMode="auto">
            <a:xfrm>
              <a:off x="2304" y="912"/>
              <a:ext cx="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79" name="Line 47"/>
            <p:cNvSpPr>
              <a:spLocks noChangeShapeType="1"/>
            </p:cNvSpPr>
            <p:nvPr/>
          </p:nvSpPr>
          <p:spPr bwMode="auto">
            <a:xfrm>
              <a:off x="3456" y="1200"/>
              <a:ext cx="240" cy="230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80" name="Oval 48"/>
            <p:cNvSpPr>
              <a:spLocks noChangeArrowheads="1"/>
            </p:cNvSpPr>
            <p:nvPr/>
          </p:nvSpPr>
          <p:spPr bwMode="auto">
            <a:xfrm>
              <a:off x="960" y="1392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2081" name="Oval 49"/>
            <p:cNvSpPr>
              <a:spLocks noChangeArrowheads="1"/>
            </p:cNvSpPr>
            <p:nvPr/>
          </p:nvSpPr>
          <p:spPr bwMode="auto">
            <a:xfrm>
              <a:off x="432" y="22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2082" name="Oval 50"/>
            <p:cNvSpPr>
              <a:spLocks noChangeArrowheads="1"/>
            </p:cNvSpPr>
            <p:nvPr/>
          </p:nvSpPr>
          <p:spPr bwMode="auto">
            <a:xfrm>
              <a:off x="720" y="3312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2083" name="Oval 51"/>
            <p:cNvSpPr>
              <a:spLocks noChangeArrowheads="1"/>
            </p:cNvSpPr>
            <p:nvPr/>
          </p:nvSpPr>
          <p:spPr bwMode="auto">
            <a:xfrm>
              <a:off x="1584" y="3888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2084" name="Oval 52"/>
            <p:cNvSpPr>
              <a:spLocks noChangeArrowheads="1"/>
            </p:cNvSpPr>
            <p:nvPr/>
          </p:nvSpPr>
          <p:spPr bwMode="auto">
            <a:xfrm>
              <a:off x="2064" y="3024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2085" name="Oval 53"/>
            <p:cNvSpPr>
              <a:spLocks noChangeArrowheads="1"/>
            </p:cNvSpPr>
            <p:nvPr/>
          </p:nvSpPr>
          <p:spPr bwMode="auto">
            <a:xfrm>
              <a:off x="2880" y="3984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2086" name="Oval 54"/>
            <p:cNvSpPr>
              <a:spLocks noChangeArrowheads="1"/>
            </p:cNvSpPr>
            <p:nvPr/>
          </p:nvSpPr>
          <p:spPr bwMode="auto">
            <a:xfrm>
              <a:off x="1584" y="3888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2087" name="Oval 55"/>
            <p:cNvSpPr>
              <a:spLocks noChangeArrowheads="1"/>
            </p:cNvSpPr>
            <p:nvPr/>
          </p:nvSpPr>
          <p:spPr bwMode="auto">
            <a:xfrm>
              <a:off x="720" y="3312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2088" name="Oval 56"/>
            <p:cNvSpPr>
              <a:spLocks noChangeArrowheads="1"/>
            </p:cNvSpPr>
            <p:nvPr/>
          </p:nvSpPr>
          <p:spPr bwMode="auto">
            <a:xfrm>
              <a:off x="3024" y="2160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2089" name="Oval 57"/>
            <p:cNvSpPr>
              <a:spLocks noChangeArrowheads="1"/>
            </p:cNvSpPr>
            <p:nvPr/>
          </p:nvSpPr>
          <p:spPr bwMode="auto">
            <a:xfrm>
              <a:off x="3984" y="273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2090" name="Oval 58"/>
            <p:cNvSpPr>
              <a:spLocks noChangeArrowheads="1"/>
            </p:cNvSpPr>
            <p:nvPr/>
          </p:nvSpPr>
          <p:spPr bwMode="auto">
            <a:xfrm>
              <a:off x="3696" y="3552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2091" name="Oval 59"/>
            <p:cNvSpPr>
              <a:spLocks noChangeArrowheads="1"/>
            </p:cNvSpPr>
            <p:nvPr/>
          </p:nvSpPr>
          <p:spPr bwMode="auto">
            <a:xfrm>
              <a:off x="1344" y="2400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2092" name="Line 60"/>
            <p:cNvSpPr>
              <a:spLocks noChangeShapeType="1"/>
            </p:cNvSpPr>
            <p:nvPr/>
          </p:nvSpPr>
          <p:spPr bwMode="auto">
            <a:xfrm flipH="1">
              <a:off x="2256" y="2784"/>
              <a:ext cx="1776" cy="2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2093" name="Oval 61"/>
            <p:cNvSpPr>
              <a:spLocks noChangeArrowheads="1"/>
            </p:cNvSpPr>
            <p:nvPr/>
          </p:nvSpPr>
          <p:spPr bwMode="auto">
            <a:xfrm>
              <a:off x="2112" y="1920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2094" name="Oval 62"/>
            <p:cNvSpPr>
              <a:spLocks noChangeArrowheads="1"/>
            </p:cNvSpPr>
            <p:nvPr/>
          </p:nvSpPr>
          <p:spPr bwMode="auto">
            <a:xfrm>
              <a:off x="3888" y="1728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2095" name="Oval 63"/>
            <p:cNvSpPr>
              <a:spLocks noChangeArrowheads="1"/>
            </p:cNvSpPr>
            <p:nvPr/>
          </p:nvSpPr>
          <p:spPr bwMode="auto">
            <a:xfrm>
              <a:off x="3408" y="1152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126" y="680"/>
              <a:ext cx="4391" cy="3534"/>
              <a:chOff x="126" y="680"/>
              <a:chExt cx="4391" cy="3534"/>
            </a:xfrm>
          </p:grpSpPr>
          <p:sp>
            <p:nvSpPr>
              <p:cNvPr id="1452097" name="Text Box 65"/>
              <p:cNvSpPr txBox="1">
                <a:spLocks noChangeArrowheads="1"/>
              </p:cNvSpPr>
              <p:nvPr/>
            </p:nvSpPr>
            <p:spPr bwMode="auto">
              <a:xfrm>
                <a:off x="1935" y="2735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8/19</a:t>
                </a:r>
              </a:p>
            </p:txBody>
          </p:sp>
          <p:sp>
            <p:nvSpPr>
              <p:cNvPr id="1452098" name="Text Box 66"/>
              <p:cNvSpPr txBox="1">
                <a:spLocks noChangeArrowheads="1"/>
              </p:cNvSpPr>
              <p:nvPr/>
            </p:nvSpPr>
            <p:spPr bwMode="auto">
              <a:xfrm>
                <a:off x="2459" y="680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1/27</a:t>
                </a:r>
              </a:p>
            </p:txBody>
          </p:sp>
          <p:sp>
            <p:nvSpPr>
              <p:cNvPr id="1452099" name="Text Box 67"/>
              <p:cNvSpPr txBox="1">
                <a:spLocks noChangeArrowheads="1"/>
              </p:cNvSpPr>
              <p:nvPr/>
            </p:nvSpPr>
            <p:spPr bwMode="auto">
              <a:xfrm>
                <a:off x="3649" y="1093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25/26</a:t>
                </a:r>
              </a:p>
            </p:txBody>
          </p:sp>
          <p:sp>
            <p:nvSpPr>
              <p:cNvPr id="1452100" name="Text Box 68"/>
              <p:cNvSpPr txBox="1">
                <a:spLocks noChangeArrowheads="1"/>
              </p:cNvSpPr>
              <p:nvPr/>
            </p:nvSpPr>
            <p:spPr bwMode="auto">
              <a:xfrm>
                <a:off x="759" y="1098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2/20</a:t>
                </a:r>
              </a:p>
            </p:txBody>
          </p:sp>
          <p:sp>
            <p:nvSpPr>
              <p:cNvPr id="1452101" name="Text Box 69"/>
              <p:cNvSpPr txBox="1">
                <a:spLocks noChangeArrowheads="1"/>
              </p:cNvSpPr>
              <p:nvPr/>
            </p:nvSpPr>
            <p:spPr bwMode="auto">
              <a:xfrm>
                <a:off x="126" y="2033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3/19</a:t>
                </a:r>
              </a:p>
            </p:txBody>
          </p:sp>
          <p:sp>
            <p:nvSpPr>
              <p:cNvPr id="1452102" name="Text Box 70"/>
              <p:cNvSpPr txBox="1">
                <a:spLocks noChangeArrowheads="1"/>
              </p:cNvSpPr>
              <p:nvPr/>
            </p:nvSpPr>
            <p:spPr bwMode="auto">
              <a:xfrm>
                <a:off x="1652" y="2350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17/18</a:t>
                </a:r>
              </a:p>
            </p:txBody>
          </p:sp>
          <p:sp>
            <p:nvSpPr>
              <p:cNvPr id="1452103" name="Text Box 71"/>
              <p:cNvSpPr txBox="1">
                <a:spLocks noChangeArrowheads="1"/>
              </p:cNvSpPr>
              <p:nvPr/>
            </p:nvSpPr>
            <p:spPr bwMode="auto">
              <a:xfrm>
                <a:off x="2352" y="1726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21/24</a:t>
                </a:r>
              </a:p>
            </p:txBody>
          </p:sp>
          <p:sp>
            <p:nvSpPr>
              <p:cNvPr id="1452104" name="Text Box 72"/>
              <p:cNvSpPr txBox="1">
                <a:spLocks noChangeArrowheads="1"/>
              </p:cNvSpPr>
              <p:nvPr/>
            </p:nvSpPr>
            <p:spPr bwMode="auto">
              <a:xfrm>
                <a:off x="2593" y="2091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11/16</a:t>
                </a:r>
              </a:p>
            </p:txBody>
          </p:sp>
          <p:sp>
            <p:nvSpPr>
              <p:cNvPr id="1452105" name="Text Box 73"/>
              <p:cNvSpPr txBox="1">
                <a:spLocks noChangeArrowheads="1"/>
              </p:cNvSpPr>
              <p:nvPr/>
            </p:nvSpPr>
            <p:spPr bwMode="auto">
              <a:xfrm>
                <a:off x="4172" y="2711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12/15</a:t>
                </a:r>
              </a:p>
            </p:txBody>
          </p:sp>
          <p:sp>
            <p:nvSpPr>
              <p:cNvPr id="1452106" name="Text Box 74"/>
              <p:cNvSpPr txBox="1">
                <a:spLocks noChangeArrowheads="1"/>
              </p:cNvSpPr>
              <p:nvPr/>
            </p:nvSpPr>
            <p:spPr bwMode="auto">
              <a:xfrm>
                <a:off x="4038" y="3570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13/14</a:t>
                </a:r>
              </a:p>
            </p:txBody>
          </p:sp>
          <p:sp>
            <p:nvSpPr>
              <p:cNvPr id="1452107" name="Text Box 75"/>
              <p:cNvSpPr txBox="1">
                <a:spLocks noChangeArrowheads="1"/>
              </p:cNvSpPr>
              <p:nvPr/>
            </p:nvSpPr>
            <p:spPr bwMode="auto">
              <a:xfrm>
                <a:off x="3073" y="4054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9/10</a:t>
                </a:r>
              </a:p>
            </p:txBody>
          </p:sp>
          <p:sp>
            <p:nvSpPr>
              <p:cNvPr id="1452108" name="Text Box 76"/>
              <p:cNvSpPr txBox="1">
                <a:spLocks noChangeArrowheads="1"/>
              </p:cNvSpPr>
              <p:nvPr/>
            </p:nvSpPr>
            <p:spPr bwMode="auto">
              <a:xfrm>
                <a:off x="1792" y="3766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5/6</a:t>
                </a:r>
              </a:p>
            </p:txBody>
          </p:sp>
          <p:sp>
            <p:nvSpPr>
              <p:cNvPr id="1452109" name="Text Box 77"/>
              <p:cNvSpPr txBox="1">
                <a:spLocks noChangeArrowheads="1"/>
              </p:cNvSpPr>
              <p:nvPr/>
            </p:nvSpPr>
            <p:spPr bwMode="auto">
              <a:xfrm>
                <a:off x="227" y="3311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4/7</a:t>
                </a:r>
              </a:p>
            </p:txBody>
          </p:sp>
          <p:sp>
            <p:nvSpPr>
              <p:cNvPr id="1452110" name="Text Box 78"/>
              <p:cNvSpPr txBox="1">
                <a:spLocks noChangeArrowheads="1"/>
              </p:cNvSpPr>
              <p:nvPr/>
            </p:nvSpPr>
            <p:spPr bwMode="auto">
              <a:xfrm>
                <a:off x="4115" y="1674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22/23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2035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563"/>
            <a:ext cx="7772400" cy="457200"/>
          </a:xfrm>
        </p:spPr>
        <p:txBody>
          <a:bodyPr/>
          <a:lstStyle/>
          <a:p>
            <a:r>
              <a:rPr lang="en-US"/>
              <a:t>Classification of Edges in DFS</a:t>
            </a:r>
          </a:p>
        </p:txBody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906463"/>
            <a:ext cx="8674100" cy="2743200"/>
          </a:xfrm>
          <a:noFill/>
        </p:spPr>
        <p:txBody>
          <a:bodyPr/>
          <a:lstStyle/>
          <a:p>
            <a:pPr marL="609600" indent="-609600">
              <a:spcBef>
                <a:spcPct val="100000"/>
              </a:spcBef>
              <a:buFontTx/>
              <a:buAutoNum type="arabicPeriod"/>
            </a:pPr>
            <a:r>
              <a:rPr lang="en-US" sz="1800" b="1" i="1">
                <a:solidFill>
                  <a:srgbClr val="777777"/>
                </a:solidFill>
              </a:rPr>
              <a:t>Tree edges</a:t>
            </a:r>
            <a:r>
              <a:rPr lang="en-US" sz="1800"/>
              <a:t>:  Edge (</a:t>
            </a:r>
            <a:r>
              <a:rPr lang="en-US" sz="1800" i="1"/>
              <a:t>u</a:t>
            </a:r>
            <a:r>
              <a:rPr lang="en-US" sz="1800"/>
              <a:t>, </a:t>
            </a:r>
            <a:r>
              <a:rPr lang="en-US" sz="1800" i="1"/>
              <a:t>v</a:t>
            </a:r>
            <a:r>
              <a:rPr lang="en-US" sz="1800"/>
              <a:t>) is a </a:t>
            </a:r>
            <a:r>
              <a:rPr lang="en-US" sz="1800" b="1">
                <a:solidFill>
                  <a:srgbClr val="777777"/>
                </a:solidFill>
              </a:rPr>
              <a:t>tree edge</a:t>
            </a:r>
            <a:r>
              <a:rPr lang="en-US" sz="1800"/>
              <a:t> if </a:t>
            </a:r>
            <a:r>
              <a:rPr lang="en-US" sz="1800" i="1"/>
              <a:t>v</a:t>
            </a:r>
            <a:r>
              <a:rPr lang="en-US" sz="1800"/>
              <a:t> was </a:t>
            </a:r>
            <a:r>
              <a:rPr lang="en-US" sz="1800" b="1"/>
              <a:t>black</a:t>
            </a:r>
            <a:r>
              <a:rPr lang="en-US" sz="1800"/>
              <a:t> when (</a:t>
            </a:r>
            <a:r>
              <a:rPr lang="en-US" sz="1800" i="1"/>
              <a:t>u</a:t>
            </a:r>
            <a:r>
              <a:rPr lang="en-US" sz="1800"/>
              <a:t>, </a:t>
            </a:r>
            <a:r>
              <a:rPr lang="en-US" sz="1800" i="1"/>
              <a:t>v</a:t>
            </a:r>
            <a:r>
              <a:rPr lang="en-US" sz="1800"/>
              <a:t>) traversed.</a:t>
            </a:r>
          </a:p>
          <a:p>
            <a:pPr marL="609600" indent="-609600">
              <a:spcBef>
                <a:spcPct val="100000"/>
              </a:spcBef>
              <a:buFontTx/>
              <a:buAutoNum type="arabicPeriod"/>
            </a:pPr>
            <a:r>
              <a:rPr lang="en-US" sz="1800" b="1" i="1">
                <a:solidFill>
                  <a:schemeClr val="hlink"/>
                </a:solidFill>
              </a:rPr>
              <a:t>Back edges:</a:t>
            </a:r>
            <a:r>
              <a:rPr lang="en-US" sz="1800"/>
              <a:t> (</a:t>
            </a:r>
            <a:r>
              <a:rPr lang="en-US" sz="1800" i="1"/>
              <a:t>u</a:t>
            </a:r>
            <a:r>
              <a:rPr lang="en-US" sz="1800"/>
              <a:t>, </a:t>
            </a:r>
            <a:r>
              <a:rPr lang="en-US" sz="1800" i="1"/>
              <a:t>v</a:t>
            </a:r>
            <a:r>
              <a:rPr lang="en-US" sz="1800"/>
              <a:t>) is a </a:t>
            </a:r>
            <a:r>
              <a:rPr lang="en-US" sz="1800" b="1">
                <a:solidFill>
                  <a:schemeClr val="hlink"/>
                </a:solidFill>
              </a:rPr>
              <a:t>back edge</a:t>
            </a:r>
            <a:r>
              <a:rPr lang="en-US" sz="1800"/>
              <a:t> if v was </a:t>
            </a:r>
            <a:r>
              <a:rPr lang="en-US" sz="1800" b="1">
                <a:solidFill>
                  <a:schemeClr val="accent1"/>
                </a:solidFill>
              </a:rPr>
              <a:t>red</a:t>
            </a:r>
            <a:r>
              <a:rPr lang="en-US" sz="1800"/>
              <a:t> when </a:t>
            </a:r>
            <a:r>
              <a:rPr lang="en-US" sz="1800" i="1"/>
              <a:t>(u, v)</a:t>
            </a:r>
            <a:r>
              <a:rPr lang="en-US" sz="1800"/>
              <a:t> traversed.</a:t>
            </a:r>
          </a:p>
          <a:p>
            <a:pPr marL="609600" indent="-609600">
              <a:spcBef>
                <a:spcPct val="100000"/>
              </a:spcBef>
              <a:buFontTx/>
              <a:buAutoNum type="arabicPeriod"/>
            </a:pPr>
            <a:r>
              <a:rPr lang="en-US" sz="1800" b="1" i="1">
                <a:solidFill>
                  <a:srgbClr val="0066FF"/>
                </a:solidFill>
              </a:rPr>
              <a:t>Forward edges</a:t>
            </a:r>
            <a:r>
              <a:rPr lang="en-US" sz="1800"/>
              <a:t>: </a:t>
            </a:r>
            <a:r>
              <a:rPr lang="en-US" sz="1800" i="1"/>
              <a:t>(u, v)</a:t>
            </a:r>
            <a:r>
              <a:rPr lang="en-US" sz="1800"/>
              <a:t> is a </a:t>
            </a:r>
            <a:r>
              <a:rPr lang="en-US" sz="1800" b="1">
                <a:solidFill>
                  <a:srgbClr val="0066FF"/>
                </a:solidFill>
              </a:rPr>
              <a:t>forward edge</a:t>
            </a:r>
            <a:r>
              <a:rPr lang="en-US" sz="1800"/>
              <a:t> if v was </a:t>
            </a:r>
            <a:r>
              <a:rPr lang="en-US" sz="1800" b="1">
                <a:solidFill>
                  <a:srgbClr val="777777"/>
                </a:solidFill>
              </a:rPr>
              <a:t>gray </a:t>
            </a:r>
            <a:r>
              <a:rPr lang="en-US" sz="1800"/>
              <a:t>when </a:t>
            </a:r>
            <a:r>
              <a:rPr lang="en-US" sz="1800" i="1"/>
              <a:t>(u, v)</a:t>
            </a:r>
            <a:r>
              <a:rPr lang="en-US" sz="1800"/>
              <a:t> traversed and </a:t>
            </a:r>
            <a:r>
              <a:rPr lang="en-US" sz="1800" i="1"/>
              <a:t>d[v] &gt; d[u].</a:t>
            </a:r>
          </a:p>
          <a:p>
            <a:pPr marL="609600" indent="-609600">
              <a:spcBef>
                <a:spcPct val="100000"/>
              </a:spcBef>
              <a:buFontTx/>
              <a:buAutoNum type="arabicPeriod"/>
            </a:pPr>
            <a:r>
              <a:rPr lang="en-US" sz="1800" b="1" i="1">
                <a:solidFill>
                  <a:srgbClr val="9900CC"/>
                </a:solidFill>
              </a:rPr>
              <a:t>Cross edges</a:t>
            </a:r>
            <a:r>
              <a:rPr lang="en-US" sz="1800"/>
              <a:t> </a:t>
            </a:r>
            <a:r>
              <a:rPr lang="en-US" sz="1800" i="1"/>
              <a:t>(u,v)</a:t>
            </a:r>
            <a:r>
              <a:rPr lang="en-US" sz="1800"/>
              <a:t> is a </a:t>
            </a:r>
            <a:r>
              <a:rPr lang="en-US" sz="1800" b="1">
                <a:solidFill>
                  <a:srgbClr val="9900CC"/>
                </a:solidFill>
              </a:rPr>
              <a:t>cross edge</a:t>
            </a:r>
            <a:r>
              <a:rPr lang="en-US" sz="1800"/>
              <a:t> if v was </a:t>
            </a:r>
            <a:r>
              <a:rPr lang="en-US" sz="1800" b="1">
                <a:solidFill>
                  <a:srgbClr val="777777"/>
                </a:solidFill>
              </a:rPr>
              <a:t>gray</a:t>
            </a:r>
            <a:r>
              <a:rPr lang="en-US" sz="1800"/>
              <a:t> when </a:t>
            </a:r>
            <a:r>
              <a:rPr lang="en-US" sz="1800" i="1"/>
              <a:t>(u, v)</a:t>
            </a:r>
            <a:r>
              <a:rPr lang="en-US" sz="1800"/>
              <a:t> traversed and </a:t>
            </a:r>
            <a:r>
              <a:rPr lang="en-US" sz="1800" i="1"/>
              <a:t>d[v] &lt; d[u].</a:t>
            </a:r>
          </a:p>
          <a:p>
            <a:pPr marL="609600" indent="-609600">
              <a:spcBef>
                <a:spcPct val="100000"/>
              </a:spcBef>
            </a:pPr>
            <a:endParaRPr lang="en-US" sz="1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36047" y="3449065"/>
            <a:ext cx="3589337" cy="3068319"/>
            <a:chOff x="126" y="680"/>
            <a:chExt cx="4391" cy="3754"/>
          </a:xfrm>
        </p:grpSpPr>
        <p:sp>
          <p:nvSpPr>
            <p:cNvPr id="1453061" name="Text Box 5"/>
            <p:cNvSpPr txBox="1">
              <a:spLocks noChangeArrowheads="1"/>
            </p:cNvSpPr>
            <p:nvPr/>
          </p:nvSpPr>
          <p:spPr bwMode="auto">
            <a:xfrm>
              <a:off x="2208" y="773"/>
              <a:ext cx="275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s</a:t>
              </a:r>
            </a:p>
          </p:txBody>
        </p:sp>
        <p:sp>
          <p:nvSpPr>
            <p:cNvPr id="1453062" name="Text Box 6"/>
            <p:cNvSpPr txBox="1">
              <a:spLocks noChangeArrowheads="1"/>
            </p:cNvSpPr>
            <p:nvPr/>
          </p:nvSpPr>
          <p:spPr bwMode="auto">
            <a:xfrm>
              <a:off x="782" y="1352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a</a:t>
              </a:r>
            </a:p>
          </p:txBody>
        </p:sp>
        <p:sp>
          <p:nvSpPr>
            <p:cNvPr id="1453063" name="Text Box 7"/>
            <p:cNvSpPr txBox="1">
              <a:spLocks noChangeArrowheads="1"/>
            </p:cNvSpPr>
            <p:nvPr/>
          </p:nvSpPr>
          <p:spPr bwMode="auto">
            <a:xfrm>
              <a:off x="256" y="2300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c</a:t>
              </a:r>
            </a:p>
          </p:txBody>
        </p:sp>
        <p:sp>
          <p:nvSpPr>
            <p:cNvPr id="1453064" name="Text Box 8"/>
            <p:cNvSpPr txBox="1">
              <a:spLocks noChangeArrowheads="1"/>
            </p:cNvSpPr>
            <p:nvPr/>
          </p:nvSpPr>
          <p:spPr bwMode="auto">
            <a:xfrm>
              <a:off x="528" y="3403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h</a:t>
              </a:r>
            </a:p>
          </p:txBody>
        </p:sp>
        <p:sp>
          <p:nvSpPr>
            <p:cNvPr id="1453065" name="Text Box 9"/>
            <p:cNvSpPr txBox="1">
              <a:spLocks noChangeArrowheads="1"/>
            </p:cNvSpPr>
            <p:nvPr/>
          </p:nvSpPr>
          <p:spPr bwMode="auto">
            <a:xfrm>
              <a:off x="1392" y="4036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k</a:t>
              </a:r>
            </a:p>
          </p:txBody>
        </p:sp>
        <p:sp>
          <p:nvSpPr>
            <p:cNvPr id="1453066" name="Text Box 10"/>
            <p:cNvSpPr txBox="1">
              <a:spLocks noChangeArrowheads="1"/>
            </p:cNvSpPr>
            <p:nvPr/>
          </p:nvSpPr>
          <p:spPr bwMode="auto">
            <a:xfrm>
              <a:off x="1478" y="2444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f</a:t>
              </a:r>
            </a:p>
          </p:txBody>
        </p:sp>
        <p:sp>
          <p:nvSpPr>
            <p:cNvPr id="1453067" name="Text Box 11"/>
            <p:cNvSpPr txBox="1">
              <a:spLocks noChangeArrowheads="1"/>
            </p:cNvSpPr>
            <p:nvPr/>
          </p:nvSpPr>
          <p:spPr bwMode="auto">
            <a:xfrm>
              <a:off x="2146" y="3067"/>
              <a:ext cx="261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i</a:t>
              </a:r>
            </a:p>
          </p:txBody>
        </p:sp>
        <p:sp>
          <p:nvSpPr>
            <p:cNvPr id="1453068" name="Text Box 12"/>
            <p:cNvSpPr txBox="1">
              <a:spLocks noChangeArrowheads="1"/>
            </p:cNvSpPr>
            <p:nvPr/>
          </p:nvSpPr>
          <p:spPr bwMode="auto">
            <a:xfrm>
              <a:off x="2917" y="4170"/>
              <a:ext cx="261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l</a:t>
              </a:r>
            </a:p>
          </p:txBody>
        </p:sp>
        <p:sp>
          <p:nvSpPr>
            <p:cNvPr id="1453069" name="Text Box 13"/>
            <p:cNvSpPr txBox="1">
              <a:spLocks noChangeArrowheads="1"/>
            </p:cNvSpPr>
            <p:nvPr/>
          </p:nvSpPr>
          <p:spPr bwMode="auto">
            <a:xfrm>
              <a:off x="3777" y="3644"/>
              <a:ext cx="336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m</a:t>
              </a:r>
            </a:p>
          </p:txBody>
        </p:sp>
        <p:sp>
          <p:nvSpPr>
            <p:cNvPr id="1453070" name="Text Box 14"/>
            <p:cNvSpPr txBox="1">
              <a:spLocks noChangeArrowheads="1"/>
            </p:cNvSpPr>
            <p:nvPr/>
          </p:nvSpPr>
          <p:spPr bwMode="auto">
            <a:xfrm>
              <a:off x="4037" y="2752"/>
              <a:ext cx="276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j</a:t>
              </a:r>
            </a:p>
          </p:txBody>
        </p:sp>
        <p:sp>
          <p:nvSpPr>
            <p:cNvPr id="1453071" name="Text Box 15"/>
            <p:cNvSpPr txBox="1">
              <a:spLocks noChangeArrowheads="1"/>
            </p:cNvSpPr>
            <p:nvPr/>
          </p:nvSpPr>
          <p:spPr bwMode="auto">
            <a:xfrm>
              <a:off x="3936" y="1760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e</a:t>
              </a:r>
            </a:p>
          </p:txBody>
        </p:sp>
        <p:sp>
          <p:nvSpPr>
            <p:cNvPr id="1453072" name="Text Box 16"/>
            <p:cNvSpPr txBox="1">
              <a:spLocks noChangeArrowheads="1"/>
            </p:cNvSpPr>
            <p:nvPr/>
          </p:nvSpPr>
          <p:spPr bwMode="auto">
            <a:xfrm>
              <a:off x="3457" y="1169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b</a:t>
              </a:r>
            </a:p>
          </p:txBody>
        </p:sp>
        <p:sp>
          <p:nvSpPr>
            <p:cNvPr id="1453073" name="Text Box 17"/>
            <p:cNvSpPr txBox="1">
              <a:spLocks noChangeArrowheads="1"/>
            </p:cNvSpPr>
            <p:nvPr/>
          </p:nvSpPr>
          <p:spPr bwMode="auto">
            <a:xfrm>
              <a:off x="3125" y="2115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g</a:t>
              </a:r>
            </a:p>
          </p:txBody>
        </p:sp>
        <p:sp>
          <p:nvSpPr>
            <p:cNvPr id="1453074" name="Text Box 18"/>
            <p:cNvSpPr txBox="1">
              <a:spLocks noChangeArrowheads="1"/>
            </p:cNvSpPr>
            <p:nvPr/>
          </p:nvSpPr>
          <p:spPr bwMode="auto">
            <a:xfrm>
              <a:off x="2163" y="1830"/>
              <a:ext cx="289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b="0">
                  <a:latin typeface="Times New Roman" pitchFamily="35" charset="0"/>
                </a:rPr>
                <a:t>d</a:t>
              </a:r>
            </a:p>
          </p:txBody>
        </p:sp>
        <p:sp>
          <p:nvSpPr>
            <p:cNvPr id="1453075" name="Line 19"/>
            <p:cNvSpPr>
              <a:spLocks noChangeShapeType="1"/>
            </p:cNvSpPr>
            <p:nvPr/>
          </p:nvSpPr>
          <p:spPr bwMode="auto">
            <a:xfrm flipH="1">
              <a:off x="1056" y="912"/>
              <a:ext cx="1248" cy="48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76" name="Line 20"/>
            <p:cNvSpPr>
              <a:spLocks noChangeShapeType="1"/>
            </p:cNvSpPr>
            <p:nvPr/>
          </p:nvSpPr>
          <p:spPr bwMode="auto">
            <a:xfrm flipH="1">
              <a:off x="2159" y="909"/>
              <a:ext cx="144" cy="100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77" name="Line 21"/>
            <p:cNvSpPr>
              <a:spLocks noChangeShapeType="1"/>
            </p:cNvSpPr>
            <p:nvPr/>
          </p:nvSpPr>
          <p:spPr bwMode="auto">
            <a:xfrm>
              <a:off x="2304" y="912"/>
              <a:ext cx="720" cy="1248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78" name="Line 22"/>
            <p:cNvSpPr>
              <a:spLocks noChangeShapeType="1"/>
            </p:cNvSpPr>
            <p:nvPr/>
          </p:nvSpPr>
          <p:spPr bwMode="auto">
            <a:xfrm>
              <a:off x="2304" y="912"/>
              <a:ext cx="1104" cy="28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79" name="Line 23"/>
            <p:cNvSpPr>
              <a:spLocks noChangeShapeType="1"/>
            </p:cNvSpPr>
            <p:nvPr/>
          </p:nvSpPr>
          <p:spPr bwMode="auto">
            <a:xfrm flipH="1">
              <a:off x="3072" y="1200"/>
              <a:ext cx="384" cy="96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80" name="Line 24"/>
            <p:cNvSpPr>
              <a:spLocks noChangeShapeType="1"/>
            </p:cNvSpPr>
            <p:nvPr/>
          </p:nvSpPr>
          <p:spPr bwMode="auto">
            <a:xfrm flipV="1">
              <a:off x="2112" y="2256"/>
              <a:ext cx="912" cy="81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81" name="Line 25"/>
            <p:cNvSpPr>
              <a:spLocks noChangeShapeType="1"/>
            </p:cNvSpPr>
            <p:nvPr/>
          </p:nvSpPr>
          <p:spPr bwMode="auto">
            <a:xfrm flipV="1">
              <a:off x="2160" y="1776"/>
              <a:ext cx="1728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82" name="Line 26"/>
            <p:cNvSpPr>
              <a:spLocks noChangeShapeType="1"/>
            </p:cNvSpPr>
            <p:nvPr/>
          </p:nvSpPr>
          <p:spPr bwMode="auto">
            <a:xfrm>
              <a:off x="3504" y="1200"/>
              <a:ext cx="432" cy="52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83" name="Line 27"/>
            <p:cNvSpPr>
              <a:spLocks noChangeShapeType="1"/>
            </p:cNvSpPr>
            <p:nvPr/>
          </p:nvSpPr>
          <p:spPr bwMode="auto">
            <a:xfrm>
              <a:off x="3072" y="2256"/>
              <a:ext cx="912" cy="43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84" name="Line 28"/>
            <p:cNvSpPr>
              <a:spLocks noChangeShapeType="1"/>
            </p:cNvSpPr>
            <p:nvPr/>
          </p:nvSpPr>
          <p:spPr bwMode="auto">
            <a:xfrm>
              <a:off x="3936" y="1776"/>
              <a:ext cx="96" cy="91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85" name="Line 29"/>
            <p:cNvSpPr>
              <a:spLocks noChangeShapeType="1"/>
            </p:cNvSpPr>
            <p:nvPr/>
          </p:nvSpPr>
          <p:spPr bwMode="auto">
            <a:xfrm>
              <a:off x="2160" y="2016"/>
              <a:ext cx="1536" cy="153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86" name="Line 30"/>
            <p:cNvSpPr>
              <a:spLocks noChangeShapeType="1"/>
            </p:cNvSpPr>
            <p:nvPr/>
          </p:nvSpPr>
          <p:spPr bwMode="auto">
            <a:xfrm flipH="1">
              <a:off x="1440" y="1968"/>
              <a:ext cx="720" cy="43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87" name="Line 31"/>
            <p:cNvSpPr>
              <a:spLocks noChangeShapeType="1"/>
            </p:cNvSpPr>
            <p:nvPr/>
          </p:nvSpPr>
          <p:spPr bwMode="auto">
            <a:xfrm>
              <a:off x="1008" y="1440"/>
              <a:ext cx="384" cy="96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88" name="Line 32"/>
            <p:cNvSpPr>
              <a:spLocks noChangeShapeType="1"/>
            </p:cNvSpPr>
            <p:nvPr/>
          </p:nvSpPr>
          <p:spPr bwMode="auto">
            <a:xfrm flipH="1">
              <a:off x="528" y="1440"/>
              <a:ext cx="480" cy="76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89" name="Line 33"/>
            <p:cNvSpPr>
              <a:spLocks noChangeShapeType="1"/>
            </p:cNvSpPr>
            <p:nvPr/>
          </p:nvSpPr>
          <p:spPr bwMode="auto">
            <a:xfrm>
              <a:off x="480" y="2304"/>
              <a:ext cx="1536" cy="72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90" name="Line 34"/>
            <p:cNvSpPr>
              <a:spLocks noChangeShapeType="1"/>
            </p:cNvSpPr>
            <p:nvPr/>
          </p:nvSpPr>
          <p:spPr bwMode="auto">
            <a:xfrm flipH="1">
              <a:off x="1680" y="3072"/>
              <a:ext cx="432" cy="81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91" name="Line 35"/>
            <p:cNvSpPr>
              <a:spLocks noChangeShapeType="1"/>
            </p:cNvSpPr>
            <p:nvPr/>
          </p:nvSpPr>
          <p:spPr bwMode="auto">
            <a:xfrm>
              <a:off x="2112" y="3072"/>
              <a:ext cx="768" cy="9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92" name="Line 36"/>
            <p:cNvSpPr>
              <a:spLocks noChangeShapeType="1"/>
            </p:cNvSpPr>
            <p:nvPr/>
          </p:nvSpPr>
          <p:spPr bwMode="auto">
            <a:xfrm flipH="1">
              <a:off x="864" y="3072"/>
              <a:ext cx="1248" cy="24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93" name="Line 37"/>
            <p:cNvSpPr>
              <a:spLocks noChangeShapeType="1"/>
            </p:cNvSpPr>
            <p:nvPr/>
          </p:nvSpPr>
          <p:spPr bwMode="auto">
            <a:xfrm flipH="1">
              <a:off x="2976" y="3600"/>
              <a:ext cx="768" cy="43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94" name="Line 38"/>
            <p:cNvSpPr>
              <a:spLocks noChangeShapeType="1"/>
            </p:cNvSpPr>
            <p:nvPr/>
          </p:nvSpPr>
          <p:spPr bwMode="auto">
            <a:xfrm flipH="1" flipV="1">
              <a:off x="1440" y="2496"/>
              <a:ext cx="672" cy="57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95" name="Line 39"/>
            <p:cNvSpPr>
              <a:spLocks noChangeShapeType="1"/>
            </p:cNvSpPr>
            <p:nvPr/>
          </p:nvSpPr>
          <p:spPr bwMode="auto">
            <a:xfrm flipH="1">
              <a:off x="3744" y="2784"/>
              <a:ext cx="288" cy="76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96" name="Line 40"/>
            <p:cNvSpPr>
              <a:spLocks noChangeShapeType="1"/>
            </p:cNvSpPr>
            <p:nvPr/>
          </p:nvSpPr>
          <p:spPr bwMode="auto">
            <a:xfrm flipH="1" flipV="1">
              <a:off x="1728" y="3984"/>
              <a:ext cx="1200" cy="4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97" name="Line 41"/>
            <p:cNvSpPr>
              <a:spLocks noChangeShapeType="1"/>
            </p:cNvSpPr>
            <p:nvPr/>
          </p:nvSpPr>
          <p:spPr bwMode="auto">
            <a:xfrm flipV="1">
              <a:off x="1392" y="1008"/>
              <a:ext cx="816" cy="14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98" name="Line 42"/>
            <p:cNvSpPr>
              <a:spLocks noChangeShapeType="1"/>
            </p:cNvSpPr>
            <p:nvPr/>
          </p:nvSpPr>
          <p:spPr bwMode="auto">
            <a:xfrm>
              <a:off x="768" y="3360"/>
              <a:ext cx="816" cy="52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099" name="Line 43"/>
            <p:cNvSpPr>
              <a:spLocks noChangeShapeType="1"/>
            </p:cNvSpPr>
            <p:nvPr/>
          </p:nvSpPr>
          <p:spPr bwMode="auto">
            <a:xfrm>
              <a:off x="480" y="2304"/>
              <a:ext cx="240" cy="100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100" name="Line 44"/>
            <p:cNvSpPr>
              <a:spLocks noChangeShapeType="1"/>
            </p:cNvSpPr>
            <p:nvPr/>
          </p:nvSpPr>
          <p:spPr bwMode="auto">
            <a:xfrm>
              <a:off x="480" y="2304"/>
              <a:ext cx="86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101" name="Oval 45"/>
            <p:cNvSpPr>
              <a:spLocks noChangeArrowheads="1"/>
            </p:cNvSpPr>
            <p:nvPr/>
          </p:nvSpPr>
          <p:spPr bwMode="auto">
            <a:xfrm>
              <a:off x="2256" y="864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3102" name="Line 46"/>
            <p:cNvSpPr>
              <a:spLocks noChangeShapeType="1"/>
            </p:cNvSpPr>
            <p:nvPr/>
          </p:nvSpPr>
          <p:spPr bwMode="auto">
            <a:xfrm>
              <a:off x="2304" y="912"/>
              <a:ext cx="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103" name="Line 47"/>
            <p:cNvSpPr>
              <a:spLocks noChangeShapeType="1"/>
            </p:cNvSpPr>
            <p:nvPr/>
          </p:nvSpPr>
          <p:spPr bwMode="auto">
            <a:xfrm>
              <a:off x="3456" y="1200"/>
              <a:ext cx="240" cy="230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104" name="Oval 48"/>
            <p:cNvSpPr>
              <a:spLocks noChangeArrowheads="1"/>
            </p:cNvSpPr>
            <p:nvPr/>
          </p:nvSpPr>
          <p:spPr bwMode="auto">
            <a:xfrm>
              <a:off x="960" y="1392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3105" name="Oval 49"/>
            <p:cNvSpPr>
              <a:spLocks noChangeArrowheads="1"/>
            </p:cNvSpPr>
            <p:nvPr/>
          </p:nvSpPr>
          <p:spPr bwMode="auto">
            <a:xfrm>
              <a:off x="432" y="22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3106" name="Oval 50"/>
            <p:cNvSpPr>
              <a:spLocks noChangeArrowheads="1"/>
            </p:cNvSpPr>
            <p:nvPr/>
          </p:nvSpPr>
          <p:spPr bwMode="auto">
            <a:xfrm>
              <a:off x="720" y="3312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3107" name="Oval 51"/>
            <p:cNvSpPr>
              <a:spLocks noChangeArrowheads="1"/>
            </p:cNvSpPr>
            <p:nvPr/>
          </p:nvSpPr>
          <p:spPr bwMode="auto">
            <a:xfrm>
              <a:off x="1584" y="3888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3108" name="Oval 52"/>
            <p:cNvSpPr>
              <a:spLocks noChangeArrowheads="1"/>
            </p:cNvSpPr>
            <p:nvPr/>
          </p:nvSpPr>
          <p:spPr bwMode="auto">
            <a:xfrm>
              <a:off x="2064" y="3024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3109" name="Oval 53"/>
            <p:cNvSpPr>
              <a:spLocks noChangeArrowheads="1"/>
            </p:cNvSpPr>
            <p:nvPr/>
          </p:nvSpPr>
          <p:spPr bwMode="auto">
            <a:xfrm>
              <a:off x="2880" y="3984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3110" name="Oval 54"/>
            <p:cNvSpPr>
              <a:spLocks noChangeArrowheads="1"/>
            </p:cNvSpPr>
            <p:nvPr/>
          </p:nvSpPr>
          <p:spPr bwMode="auto">
            <a:xfrm>
              <a:off x="1584" y="3888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3111" name="Oval 55"/>
            <p:cNvSpPr>
              <a:spLocks noChangeArrowheads="1"/>
            </p:cNvSpPr>
            <p:nvPr/>
          </p:nvSpPr>
          <p:spPr bwMode="auto">
            <a:xfrm>
              <a:off x="720" y="3312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3112" name="Oval 56"/>
            <p:cNvSpPr>
              <a:spLocks noChangeArrowheads="1"/>
            </p:cNvSpPr>
            <p:nvPr/>
          </p:nvSpPr>
          <p:spPr bwMode="auto">
            <a:xfrm>
              <a:off x="3024" y="2160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3113" name="Oval 57"/>
            <p:cNvSpPr>
              <a:spLocks noChangeArrowheads="1"/>
            </p:cNvSpPr>
            <p:nvPr/>
          </p:nvSpPr>
          <p:spPr bwMode="auto">
            <a:xfrm>
              <a:off x="3984" y="273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3114" name="Oval 58"/>
            <p:cNvSpPr>
              <a:spLocks noChangeArrowheads="1"/>
            </p:cNvSpPr>
            <p:nvPr/>
          </p:nvSpPr>
          <p:spPr bwMode="auto">
            <a:xfrm>
              <a:off x="3696" y="3552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3115" name="Oval 59"/>
            <p:cNvSpPr>
              <a:spLocks noChangeArrowheads="1"/>
            </p:cNvSpPr>
            <p:nvPr/>
          </p:nvSpPr>
          <p:spPr bwMode="auto">
            <a:xfrm>
              <a:off x="1344" y="2400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3116" name="Line 60"/>
            <p:cNvSpPr>
              <a:spLocks noChangeShapeType="1"/>
            </p:cNvSpPr>
            <p:nvPr/>
          </p:nvSpPr>
          <p:spPr bwMode="auto">
            <a:xfrm flipH="1">
              <a:off x="2256" y="2784"/>
              <a:ext cx="1776" cy="2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3117" name="Oval 61"/>
            <p:cNvSpPr>
              <a:spLocks noChangeArrowheads="1"/>
            </p:cNvSpPr>
            <p:nvPr/>
          </p:nvSpPr>
          <p:spPr bwMode="auto">
            <a:xfrm>
              <a:off x="2112" y="1920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3118" name="Oval 62"/>
            <p:cNvSpPr>
              <a:spLocks noChangeArrowheads="1"/>
            </p:cNvSpPr>
            <p:nvPr/>
          </p:nvSpPr>
          <p:spPr bwMode="auto">
            <a:xfrm>
              <a:off x="3888" y="1728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sp>
          <p:nvSpPr>
            <p:cNvPr id="1453119" name="Oval 63"/>
            <p:cNvSpPr>
              <a:spLocks noChangeArrowheads="1"/>
            </p:cNvSpPr>
            <p:nvPr/>
          </p:nvSpPr>
          <p:spPr bwMode="auto">
            <a:xfrm>
              <a:off x="3408" y="1152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800" b="0">
                <a:latin typeface="Times New Roman" pitchFamily="35" charset="0"/>
              </a:endParaRPr>
            </a:p>
          </p:txBody>
        </p:sp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126" y="680"/>
              <a:ext cx="4391" cy="3534"/>
              <a:chOff x="126" y="680"/>
              <a:chExt cx="4391" cy="3534"/>
            </a:xfrm>
          </p:grpSpPr>
          <p:sp>
            <p:nvSpPr>
              <p:cNvPr id="1453121" name="Text Box 65"/>
              <p:cNvSpPr txBox="1">
                <a:spLocks noChangeArrowheads="1"/>
              </p:cNvSpPr>
              <p:nvPr/>
            </p:nvSpPr>
            <p:spPr bwMode="auto">
              <a:xfrm>
                <a:off x="1935" y="2735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8/19</a:t>
                </a:r>
              </a:p>
            </p:txBody>
          </p:sp>
          <p:sp>
            <p:nvSpPr>
              <p:cNvPr id="1453122" name="Text Box 66"/>
              <p:cNvSpPr txBox="1">
                <a:spLocks noChangeArrowheads="1"/>
              </p:cNvSpPr>
              <p:nvPr/>
            </p:nvSpPr>
            <p:spPr bwMode="auto">
              <a:xfrm>
                <a:off x="2459" y="680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1/27</a:t>
                </a:r>
              </a:p>
            </p:txBody>
          </p:sp>
          <p:sp>
            <p:nvSpPr>
              <p:cNvPr id="1453123" name="Text Box 67"/>
              <p:cNvSpPr txBox="1">
                <a:spLocks noChangeArrowheads="1"/>
              </p:cNvSpPr>
              <p:nvPr/>
            </p:nvSpPr>
            <p:spPr bwMode="auto">
              <a:xfrm>
                <a:off x="3649" y="1093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25/26</a:t>
                </a:r>
              </a:p>
            </p:txBody>
          </p:sp>
          <p:sp>
            <p:nvSpPr>
              <p:cNvPr id="1453124" name="Text Box 68"/>
              <p:cNvSpPr txBox="1">
                <a:spLocks noChangeArrowheads="1"/>
              </p:cNvSpPr>
              <p:nvPr/>
            </p:nvSpPr>
            <p:spPr bwMode="auto">
              <a:xfrm>
                <a:off x="759" y="1098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2/20</a:t>
                </a:r>
              </a:p>
            </p:txBody>
          </p:sp>
          <p:sp>
            <p:nvSpPr>
              <p:cNvPr id="1453125" name="Text Box 69"/>
              <p:cNvSpPr txBox="1">
                <a:spLocks noChangeArrowheads="1"/>
              </p:cNvSpPr>
              <p:nvPr/>
            </p:nvSpPr>
            <p:spPr bwMode="auto">
              <a:xfrm>
                <a:off x="126" y="2033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3/19</a:t>
                </a:r>
              </a:p>
            </p:txBody>
          </p:sp>
          <p:sp>
            <p:nvSpPr>
              <p:cNvPr id="1453126" name="Text Box 70"/>
              <p:cNvSpPr txBox="1">
                <a:spLocks noChangeArrowheads="1"/>
              </p:cNvSpPr>
              <p:nvPr/>
            </p:nvSpPr>
            <p:spPr bwMode="auto">
              <a:xfrm>
                <a:off x="1652" y="2350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17/18</a:t>
                </a:r>
              </a:p>
            </p:txBody>
          </p:sp>
          <p:sp>
            <p:nvSpPr>
              <p:cNvPr id="1453127" name="Text Box 71"/>
              <p:cNvSpPr txBox="1">
                <a:spLocks noChangeArrowheads="1"/>
              </p:cNvSpPr>
              <p:nvPr/>
            </p:nvSpPr>
            <p:spPr bwMode="auto">
              <a:xfrm>
                <a:off x="2352" y="1726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21/24</a:t>
                </a:r>
              </a:p>
            </p:txBody>
          </p:sp>
          <p:sp>
            <p:nvSpPr>
              <p:cNvPr id="1453128" name="Text Box 72"/>
              <p:cNvSpPr txBox="1">
                <a:spLocks noChangeArrowheads="1"/>
              </p:cNvSpPr>
              <p:nvPr/>
            </p:nvSpPr>
            <p:spPr bwMode="auto">
              <a:xfrm>
                <a:off x="2593" y="2091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11/16</a:t>
                </a:r>
              </a:p>
            </p:txBody>
          </p:sp>
          <p:sp>
            <p:nvSpPr>
              <p:cNvPr id="1453129" name="Text Box 73"/>
              <p:cNvSpPr txBox="1">
                <a:spLocks noChangeArrowheads="1"/>
              </p:cNvSpPr>
              <p:nvPr/>
            </p:nvSpPr>
            <p:spPr bwMode="auto">
              <a:xfrm>
                <a:off x="4172" y="2711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12/15</a:t>
                </a:r>
              </a:p>
            </p:txBody>
          </p:sp>
          <p:sp>
            <p:nvSpPr>
              <p:cNvPr id="1453130" name="Text Box 74"/>
              <p:cNvSpPr txBox="1">
                <a:spLocks noChangeArrowheads="1"/>
              </p:cNvSpPr>
              <p:nvPr/>
            </p:nvSpPr>
            <p:spPr bwMode="auto">
              <a:xfrm>
                <a:off x="4038" y="3570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13/14</a:t>
                </a:r>
              </a:p>
            </p:txBody>
          </p:sp>
          <p:sp>
            <p:nvSpPr>
              <p:cNvPr id="1453131" name="Text Box 75"/>
              <p:cNvSpPr txBox="1">
                <a:spLocks noChangeArrowheads="1"/>
              </p:cNvSpPr>
              <p:nvPr/>
            </p:nvSpPr>
            <p:spPr bwMode="auto">
              <a:xfrm>
                <a:off x="3073" y="4054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9/10</a:t>
                </a:r>
              </a:p>
            </p:txBody>
          </p:sp>
          <p:sp>
            <p:nvSpPr>
              <p:cNvPr id="1453132" name="Text Box 76"/>
              <p:cNvSpPr txBox="1">
                <a:spLocks noChangeArrowheads="1"/>
              </p:cNvSpPr>
              <p:nvPr/>
            </p:nvSpPr>
            <p:spPr bwMode="auto">
              <a:xfrm>
                <a:off x="1792" y="3766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5/6</a:t>
                </a:r>
              </a:p>
            </p:txBody>
          </p:sp>
          <p:sp>
            <p:nvSpPr>
              <p:cNvPr id="1453133" name="Text Box 77"/>
              <p:cNvSpPr txBox="1">
                <a:spLocks noChangeArrowheads="1"/>
              </p:cNvSpPr>
              <p:nvPr/>
            </p:nvSpPr>
            <p:spPr bwMode="auto">
              <a:xfrm>
                <a:off x="227" y="3311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4/7</a:t>
                </a:r>
              </a:p>
            </p:txBody>
          </p:sp>
          <p:sp>
            <p:nvSpPr>
              <p:cNvPr id="1453134" name="Text Box 78"/>
              <p:cNvSpPr txBox="1">
                <a:spLocks noChangeArrowheads="1"/>
              </p:cNvSpPr>
              <p:nvPr/>
            </p:nvSpPr>
            <p:spPr bwMode="auto">
              <a:xfrm>
                <a:off x="4115" y="1674"/>
                <a:ext cx="345" cy="16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9900"/>
                    </a:solidFill>
                  </a:rPr>
                  <a:t>22/23</a:t>
                </a:r>
              </a:p>
            </p:txBody>
          </p:sp>
        </p:grpSp>
      </p:grpSp>
      <p:sp>
        <p:nvSpPr>
          <p:cNvPr id="1453135" name="Text Box 79"/>
          <p:cNvSpPr txBox="1">
            <a:spLocks noChangeArrowheads="1"/>
          </p:cNvSpPr>
          <p:nvPr/>
        </p:nvSpPr>
        <p:spPr bwMode="auto">
          <a:xfrm>
            <a:off x="273050" y="3686175"/>
            <a:ext cx="4476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Classifying edges can help to identify </a:t>
            </a:r>
          </a:p>
          <a:p>
            <a:r>
              <a:rPr lang="en-US" sz="1800"/>
              <a:t>properties of the graph, e.g., a graph is </a:t>
            </a:r>
          </a:p>
          <a:p>
            <a:r>
              <a:rPr lang="en-US" sz="1800"/>
              <a:t>acyclic iff DFS yields no </a:t>
            </a:r>
            <a:r>
              <a:rPr lang="en-US" sz="1800">
                <a:solidFill>
                  <a:schemeClr val="hlink"/>
                </a:solidFill>
              </a:rPr>
              <a:t>back</a:t>
            </a:r>
            <a:r>
              <a:rPr lang="en-US" sz="1800"/>
              <a:t> edges.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3059" grpId="0" build="p" autoUpdateAnimBg="0"/>
      <p:bldP spid="145313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DFS on Undirected </a:t>
            </a:r>
            <a:r>
              <a:rPr lang="en-US" sz="2800" dirty="0"/>
              <a:t>Graphs</a:t>
            </a:r>
          </a:p>
        </p:txBody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noFill/>
        </p:spPr>
        <p:txBody>
          <a:bodyPr/>
          <a:lstStyle/>
          <a:p>
            <a:r>
              <a:rPr lang="en-US"/>
              <a:t>In a depth-first search of an </a:t>
            </a:r>
            <a:r>
              <a:rPr lang="en-US" b="1" i="1">
                <a:solidFill>
                  <a:srgbClr val="009900"/>
                </a:solidFill>
              </a:rPr>
              <a:t>undirected</a:t>
            </a:r>
            <a:r>
              <a:rPr lang="en-US" b="1"/>
              <a:t> </a:t>
            </a:r>
            <a:r>
              <a:rPr lang="en-US"/>
              <a:t>graph, every edge is either a </a:t>
            </a:r>
            <a:r>
              <a:rPr lang="en-US" b="1">
                <a:solidFill>
                  <a:srgbClr val="777777"/>
                </a:solidFill>
              </a:rPr>
              <a:t>tree edge</a:t>
            </a:r>
            <a:r>
              <a:rPr lang="en-US"/>
              <a:t> or a </a:t>
            </a:r>
            <a:r>
              <a:rPr lang="en-US" b="1">
                <a:solidFill>
                  <a:schemeClr val="hlink"/>
                </a:solidFill>
              </a:rPr>
              <a:t>back edge</a:t>
            </a:r>
            <a:r>
              <a:rPr lang="en-US"/>
              <a:t>.</a:t>
            </a:r>
          </a:p>
          <a:p>
            <a:r>
              <a:rPr lang="en-US" b="1">
                <a:solidFill>
                  <a:schemeClr val="accent1"/>
                </a:solidFill>
              </a:rPr>
              <a:t>Why?</a:t>
            </a:r>
          </a:p>
          <a:p>
            <a:endParaRPr lang="en-US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DFS on Undirected </a:t>
            </a:r>
            <a:r>
              <a:rPr lang="en-US" sz="2800" dirty="0"/>
              <a:t>Graphs</a:t>
            </a:r>
          </a:p>
        </p:txBody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68363"/>
            <a:ext cx="5554663" cy="5470525"/>
          </a:xfrm>
          <a:noFill/>
        </p:spPr>
        <p:txBody>
          <a:bodyPr/>
          <a:lstStyle/>
          <a:p>
            <a:r>
              <a:rPr lang="en-US" sz="1800" b="1" dirty="0"/>
              <a:t>Suppose that (</a:t>
            </a:r>
            <a:r>
              <a:rPr lang="en-US" sz="1800" b="1" dirty="0" err="1"/>
              <a:t>u,v</a:t>
            </a:r>
            <a:r>
              <a:rPr lang="en-US" sz="1800" b="1" dirty="0"/>
              <a:t>)</a:t>
            </a:r>
            <a:r>
              <a:rPr lang="en-US" sz="1800" dirty="0"/>
              <a:t> is a </a:t>
            </a:r>
            <a:r>
              <a:rPr lang="en-US" sz="1800" b="1" dirty="0">
                <a:solidFill>
                  <a:srgbClr val="0066FF"/>
                </a:solidFill>
              </a:rPr>
              <a:t>forward edge</a:t>
            </a:r>
            <a:r>
              <a:rPr lang="en-US" sz="1800" dirty="0"/>
              <a:t> or a </a:t>
            </a:r>
            <a:r>
              <a:rPr lang="en-US" sz="1800" b="1" dirty="0">
                <a:solidFill>
                  <a:srgbClr val="9900CC"/>
                </a:solidFill>
              </a:rPr>
              <a:t>cross edge</a:t>
            </a:r>
            <a:r>
              <a:rPr lang="en-US" sz="1800" dirty="0"/>
              <a:t> in a DFS of an undirected graph.</a:t>
            </a:r>
          </a:p>
          <a:p>
            <a:r>
              <a:rPr lang="en-US" sz="1800" b="1" dirty="0"/>
              <a:t>(</a:t>
            </a:r>
            <a:r>
              <a:rPr lang="en-US" sz="1800" b="1" dirty="0" err="1"/>
              <a:t>u,v</a:t>
            </a:r>
            <a:r>
              <a:rPr lang="en-US" sz="1800" b="1" dirty="0"/>
              <a:t>)</a:t>
            </a:r>
            <a:r>
              <a:rPr lang="en-US" sz="1800" dirty="0"/>
              <a:t> is a </a:t>
            </a:r>
            <a:r>
              <a:rPr lang="en-US" sz="1800" b="1" dirty="0">
                <a:solidFill>
                  <a:srgbClr val="0066FF"/>
                </a:solidFill>
              </a:rPr>
              <a:t>forward edge</a:t>
            </a:r>
            <a:r>
              <a:rPr lang="en-US" sz="1800" dirty="0"/>
              <a:t> or a </a:t>
            </a:r>
            <a:r>
              <a:rPr lang="en-US" sz="1800" b="1" dirty="0">
                <a:solidFill>
                  <a:srgbClr val="9900CC"/>
                </a:solidFill>
              </a:rPr>
              <a:t>cross edge</a:t>
            </a:r>
            <a:r>
              <a:rPr lang="en-US" sz="1800" dirty="0"/>
              <a:t> when </a:t>
            </a:r>
            <a:r>
              <a:rPr lang="en-US" sz="1800" b="1" dirty="0">
                <a:solidFill>
                  <a:srgbClr val="5F5F5F"/>
                </a:solidFill>
              </a:rPr>
              <a:t>v</a:t>
            </a:r>
            <a:r>
              <a:rPr lang="en-US" sz="1800" dirty="0"/>
              <a:t> is already </a:t>
            </a:r>
            <a:r>
              <a:rPr lang="en-US" sz="1800" b="1" dirty="0">
                <a:solidFill>
                  <a:srgbClr val="5F5F5F"/>
                </a:solidFill>
              </a:rPr>
              <a:t>handled</a:t>
            </a:r>
            <a:r>
              <a:rPr lang="en-US" sz="1800" dirty="0"/>
              <a:t> (</a:t>
            </a:r>
            <a:r>
              <a:rPr lang="en-US" sz="1800" b="1" dirty="0">
                <a:solidFill>
                  <a:srgbClr val="5F5F5F"/>
                </a:solidFill>
              </a:rPr>
              <a:t>grey)</a:t>
            </a:r>
            <a:r>
              <a:rPr lang="en-US" sz="1800" dirty="0"/>
              <a:t> when accessed from </a:t>
            </a:r>
            <a:r>
              <a:rPr lang="en-US" sz="1800" b="1" dirty="0">
                <a:solidFill>
                  <a:schemeClr val="accent1"/>
                </a:solidFill>
              </a:rPr>
              <a:t>u</a:t>
            </a:r>
            <a:r>
              <a:rPr lang="en-US" sz="1800" dirty="0"/>
              <a:t>.</a:t>
            </a:r>
          </a:p>
          <a:p>
            <a:r>
              <a:rPr lang="en-US" sz="1800" dirty="0"/>
              <a:t>This means that all vertices reachable from </a:t>
            </a:r>
            <a:r>
              <a:rPr lang="en-US" sz="1800" b="1" dirty="0">
                <a:solidFill>
                  <a:srgbClr val="5F5F5F"/>
                </a:solidFill>
              </a:rPr>
              <a:t>v</a:t>
            </a:r>
            <a:r>
              <a:rPr lang="en-US" sz="1800" dirty="0"/>
              <a:t> have been explored. </a:t>
            </a:r>
          </a:p>
          <a:p>
            <a:r>
              <a:rPr lang="en-US" sz="1800" dirty="0"/>
              <a:t>Since we are currently handling </a:t>
            </a:r>
            <a:r>
              <a:rPr lang="en-US" sz="1800" b="1" dirty="0">
                <a:solidFill>
                  <a:schemeClr val="accent1"/>
                </a:solidFill>
              </a:rPr>
              <a:t>u</a:t>
            </a:r>
            <a:r>
              <a:rPr lang="en-US" sz="1800" dirty="0"/>
              <a:t>, </a:t>
            </a:r>
            <a:r>
              <a:rPr lang="en-US" sz="1800" b="1" dirty="0">
                <a:solidFill>
                  <a:schemeClr val="accent1"/>
                </a:solidFill>
              </a:rPr>
              <a:t>u</a:t>
            </a:r>
            <a:r>
              <a:rPr lang="en-US" sz="1800" dirty="0"/>
              <a:t> must be </a:t>
            </a:r>
            <a:r>
              <a:rPr lang="en-US" sz="1800" b="1" dirty="0">
                <a:solidFill>
                  <a:schemeClr val="accent1"/>
                </a:solidFill>
              </a:rPr>
              <a:t>red</a:t>
            </a:r>
            <a:r>
              <a:rPr lang="en-US" sz="1800" dirty="0"/>
              <a:t>.</a:t>
            </a:r>
          </a:p>
          <a:p>
            <a:r>
              <a:rPr lang="en-US" sz="1800" dirty="0"/>
              <a:t>Clearly </a:t>
            </a:r>
            <a:r>
              <a:rPr lang="en-US" sz="1800" b="1" dirty="0">
                <a:solidFill>
                  <a:srgbClr val="5F5F5F"/>
                </a:solidFill>
              </a:rPr>
              <a:t>v</a:t>
            </a:r>
            <a:r>
              <a:rPr lang="en-US" sz="1800" dirty="0"/>
              <a:t> is reachable from </a:t>
            </a:r>
            <a:r>
              <a:rPr lang="en-US" sz="1800" b="1" dirty="0">
                <a:solidFill>
                  <a:schemeClr val="accent1"/>
                </a:solidFill>
              </a:rPr>
              <a:t>u</a:t>
            </a:r>
            <a:r>
              <a:rPr lang="en-US" sz="1800" dirty="0"/>
              <a:t>.</a:t>
            </a:r>
          </a:p>
          <a:p>
            <a:r>
              <a:rPr lang="en-US" sz="1800" dirty="0"/>
              <a:t>Since the graph is undirected, </a:t>
            </a:r>
            <a:r>
              <a:rPr lang="en-US" sz="1800" b="1" dirty="0">
                <a:solidFill>
                  <a:schemeClr val="accent1"/>
                </a:solidFill>
              </a:rPr>
              <a:t>u</a:t>
            </a:r>
            <a:r>
              <a:rPr lang="en-US" sz="1800" dirty="0"/>
              <a:t> must also be reachable from </a:t>
            </a:r>
            <a:r>
              <a:rPr lang="en-US" sz="1800" b="1" dirty="0">
                <a:solidFill>
                  <a:srgbClr val="5F5F5F"/>
                </a:solidFill>
              </a:rPr>
              <a:t>v</a:t>
            </a:r>
            <a:r>
              <a:rPr lang="en-US" sz="1800" dirty="0"/>
              <a:t>.</a:t>
            </a:r>
          </a:p>
          <a:p>
            <a:r>
              <a:rPr lang="en-US" sz="1800" dirty="0"/>
              <a:t>Thus </a:t>
            </a:r>
            <a:r>
              <a:rPr lang="en-US" sz="1800" b="1" dirty="0">
                <a:solidFill>
                  <a:schemeClr val="accent1"/>
                </a:solidFill>
              </a:rPr>
              <a:t>u</a:t>
            </a:r>
            <a:r>
              <a:rPr lang="en-US" sz="1800" dirty="0"/>
              <a:t> must already have been handled:  </a:t>
            </a:r>
            <a:r>
              <a:rPr lang="en-US" sz="1800" b="1" dirty="0">
                <a:solidFill>
                  <a:schemeClr val="accent1"/>
                </a:solidFill>
              </a:rPr>
              <a:t>u</a:t>
            </a:r>
            <a:r>
              <a:rPr lang="en-US" sz="1800" dirty="0"/>
              <a:t> must be </a:t>
            </a:r>
            <a:r>
              <a:rPr lang="en-US" sz="1800" b="1" dirty="0">
                <a:solidFill>
                  <a:srgbClr val="5F5F5F"/>
                </a:solidFill>
              </a:rPr>
              <a:t>grey</a:t>
            </a:r>
            <a:r>
              <a:rPr lang="en-US" sz="1800" dirty="0"/>
              <a:t>.</a:t>
            </a:r>
          </a:p>
          <a:p>
            <a:r>
              <a:rPr lang="en-US" sz="1800" b="1" dirty="0">
                <a:solidFill>
                  <a:schemeClr val="accent1"/>
                </a:solidFill>
              </a:rPr>
              <a:t>Contradiction!</a:t>
            </a:r>
          </a:p>
          <a:p>
            <a:endParaRPr lang="en-US" sz="1800" dirty="0"/>
          </a:p>
        </p:txBody>
      </p:sp>
      <p:sp>
        <p:nvSpPr>
          <p:cNvPr id="1481732" name="Oval 4"/>
          <p:cNvSpPr>
            <a:spLocks noChangeArrowheads="1"/>
          </p:cNvSpPr>
          <p:nvPr/>
        </p:nvSpPr>
        <p:spPr bwMode="auto">
          <a:xfrm>
            <a:off x="7673975" y="3230563"/>
            <a:ext cx="114300" cy="1143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1733" name="Oval 5"/>
          <p:cNvSpPr>
            <a:spLocks noChangeArrowheads="1"/>
          </p:cNvSpPr>
          <p:nvPr/>
        </p:nvSpPr>
        <p:spPr bwMode="auto">
          <a:xfrm>
            <a:off x="7331075" y="257651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1734" name="Line 6"/>
          <p:cNvSpPr>
            <a:spLocks noChangeShapeType="1"/>
          </p:cNvSpPr>
          <p:nvPr/>
        </p:nvSpPr>
        <p:spPr bwMode="auto">
          <a:xfrm>
            <a:off x="7407275" y="2682875"/>
            <a:ext cx="296863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1735" name="Text Box 7"/>
          <p:cNvSpPr txBox="1">
            <a:spLocks noChangeArrowheads="1"/>
          </p:cNvSpPr>
          <p:nvPr/>
        </p:nvSpPr>
        <p:spPr bwMode="auto">
          <a:xfrm>
            <a:off x="7429500" y="22812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u</a:t>
            </a:r>
          </a:p>
        </p:txBody>
      </p:sp>
      <p:sp>
        <p:nvSpPr>
          <p:cNvPr id="1481736" name="Text Box 8"/>
          <p:cNvSpPr txBox="1">
            <a:spLocks noChangeArrowheads="1"/>
          </p:cNvSpPr>
          <p:nvPr/>
        </p:nvSpPr>
        <p:spPr bwMode="auto">
          <a:xfrm>
            <a:off x="7802563" y="31496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5F5F5F"/>
                </a:solidFill>
              </a:rPr>
              <a:t>v</a:t>
            </a:r>
          </a:p>
        </p:txBody>
      </p:sp>
      <p:sp>
        <p:nvSpPr>
          <p:cNvPr id="1481737" name="Line 9"/>
          <p:cNvSpPr>
            <a:spLocks noChangeShapeType="1"/>
          </p:cNvSpPr>
          <p:nvPr/>
        </p:nvSpPr>
        <p:spPr bwMode="auto">
          <a:xfrm>
            <a:off x="7773988" y="3352800"/>
            <a:ext cx="296862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1738" name="Line 10"/>
          <p:cNvSpPr>
            <a:spLocks noChangeShapeType="1"/>
          </p:cNvSpPr>
          <p:nvPr/>
        </p:nvSpPr>
        <p:spPr bwMode="auto">
          <a:xfrm flipH="1">
            <a:off x="7459663" y="3352800"/>
            <a:ext cx="238125" cy="55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1739" name="Line 11"/>
          <p:cNvSpPr>
            <a:spLocks noChangeShapeType="1"/>
          </p:cNvSpPr>
          <p:nvPr/>
        </p:nvSpPr>
        <p:spPr bwMode="auto">
          <a:xfrm flipH="1">
            <a:off x="7397750" y="2049463"/>
            <a:ext cx="238125" cy="55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1740" name="Oval 12"/>
          <p:cNvSpPr>
            <a:spLocks noChangeArrowheads="1"/>
          </p:cNvSpPr>
          <p:nvPr/>
        </p:nvSpPr>
        <p:spPr bwMode="auto">
          <a:xfrm>
            <a:off x="7418388" y="3970338"/>
            <a:ext cx="44450" cy="44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1741" name="Oval 13"/>
          <p:cNvSpPr>
            <a:spLocks noChangeArrowheads="1"/>
          </p:cNvSpPr>
          <p:nvPr/>
        </p:nvSpPr>
        <p:spPr bwMode="auto">
          <a:xfrm>
            <a:off x="7385050" y="4094163"/>
            <a:ext cx="44450" cy="44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1742" name="Oval 14"/>
          <p:cNvSpPr>
            <a:spLocks noChangeArrowheads="1"/>
          </p:cNvSpPr>
          <p:nvPr/>
        </p:nvSpPr>
        <p:spPr bwMode="auto">
          <a:xfrm>
            <a:off x="7346950" y="4217988"/>
            <a:ext cx="44450" cy="44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1743" name="Oval 15"/>
          <p:cNvSpPr>
            <a:spLocks noChangeArrowheads="1"/>
          </p:cNvSpPr>
          <p:nvPr/>
        </p:nvSpPr>
        <p:spPr bwMode="auto">
          <a:xfrm>
            <a:off x="8075613" y="3946525"/>
            <a:ext cx="44450" cy="44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1744" name="Oval 16"/>
          <p:cNvSpPr>
            <a:spLocks noChangeArrowheads="1"/>
          </p:cNvSpPr>
          <p:nvPr/>
        </p:nvSpPr>
        <p:spPr bwMode="auto">
          <a:xfrm>
            <a:off x="8137525" y="4056063"/>
            <a:ext cx="44450" cy="44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1745" name="Oval 17"/>
          <p:cNvSpPr>
            <a:spLocks noChangeArrowheads="1"/>
          </p:cNvSpPr>
          <p:nvPr/>
        </p:nvSpPr>
        <p:spPr bwMode="auto">
          <a:xfrm>
            <a:off x="8194675" y="4156075"/>
            <a:ext cx="44450" cy="44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1746" name="Oval 18"/>
          <p:cNvSpPr>
            <a:spLocks noChangeArrowheads="1"/>
          </p:cNvSpPr>
          <p:nvPr/>
        </p:nvSpPr>
        <p:spPr bwMode="auto">
          <a:xfrm>
            <a:off x="7718425" y="1703388"/>
            <a:ext cx="44450" cy="44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1747" name="Oval 19"/>
          <p:cNvSpPr>
            <a:spLocks noChangeArrowheads="1"/>
          </p:cNvSpPr>
          <p:nvPr/>
        </p:nvSpPr>
        <p:spPr bwMode="auto">
          <a:xfrm>
            <a:off x="7685088" y="1827213"/>
            <a:ext cx="44450" cy="44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1748" name="Oval 20"/>
          <p:cNvSpPr>
            <a:spLocks noChangeArrowheads="1"/>
          </p:cNvSpPr>
          <p:nvPr/>
        </p:nvSpPr>
        <p:spPr bwMode="auto">
          <a:xfrm>
            <a:off x="7646988" y="1951038"/>
            <a:ext cx="44450" cy="44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1731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DFS Algorithm</a:t>
            </a:r>
          </a:p>
          <a:p>
            <a:r>
              <a:rPr lang="en-US" dirty="0" smtClean="0"/>
              <a:t>DFS Example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DFS Applications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001"/>
            <a:ext cx="8229600" cy="566447"/>
          </a:xfrm>
        </p:spPr>
        <p:txBody>
          <a:bodyPr/>
          <a:lstStyle/>
          <a:p>
            <a:r>
              <a:rPr lang="en-US" dirty="0" smtClean="0"/>
              <a:t>DFS Application 1:  Path Finding</a:t>
            </a:r>
            <a:endParaRPr lang="en-US" dirty="0"/>
          </a:p>
        </p:txBody>
      </p:sp>
      <p:graphicFrame>
        <p:nvGraphicFramePr>
          <p:cNvPr id="6082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685432"/>
              </p:ext>
            </p:extLst>
          </p:nvPr>
        </p:nvGraphicFramePr>
        <p:xfrm>
          <a:off x="1880333" y="2312678"/>
          <a:ext cx="6084887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82" name="Equation" r:id="rId3" imgW="4826000" imgH="3149600" progId="Equation.DSMT4">
                  <p:embed/>
                </p:oleObj>
              </mc:Choice>
              <mc:Fallback>
                <p:oleObj name="Equation" r:id="rId3" imgW="4826000" imgH="314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333" y="2312678"/>
                        <a:ext cx="6084887" cy="3971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211082" y="867103"/>
            <a:ext cx="8687677" cy="171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DFS pattern can be used to find a path between two given vertices </a:t>
            </a:r>
            <a:r>
              <a:rPr kumimoji="0" lang="en-US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35" charset="0"/>
                <a:ea typeface="+mn-ea"/>
                <a:cs typeface="+mn-cs"/>
              </a:rPr>
              <a:t>u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35" charset="0"/>
                <a:ea typeface="+mn-ea"/>
                <a:cs typeface="+mn-cs"/>
              </a:rPr>
              <a:t>z</a:t>
            </a:r>
            <a:r>
              <a:rPr lang="en-US" kern="0" dirty="0" smtClean="0"/>
              <a:t>, if one exists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use a stack to keep track of the current path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destination vertex </a:t>
            </a:r>
            <a:r>
              <a:rPr kumimoji="0" lang="en-US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35" charset="0"/>
                <a:ea typeface="+mn-ea"/>
                <a:cs typeface="+mn-cs"/>
              </a:rPr>
              <a:t>z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encountered, we return the path as the contents of the stack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995488"/>
            <a:ext cx="8853487" cy="3124200"/>
          </a:xfrm>
          <a:noFill/>
          <a:ln/>
        </p:spPr>
        <p:txBody>
          <a:bodyPr/>
          <a:lstStyle/>
          <a:p>
            <a:r>
              <a:rPr lang="en-US" sz="2000" dirty="0"/>
              <a:t>Explore </a:t>
            </a:r>
            <a:r>
              <a:rPr lang="en-US" sz="2000" i="1" dirty="0"/>
              <a:t>every</a:t>
            </a:r>
            <a:r>
              <a:rPr lang="en-US" sz="2000" dirty="0"/>
              <a:t> edge, starting from different vertices if necessary.</a:t>
            </a:r>
          </a:p>
          <a:p>
            <a:r>
              <a:rPr lang="en-US" sz="2000" dirty="0"/>
              <a:t>As soon as vertex discovered, explore from it.</a:t>
            </a:r>
          </a:p>
          <a:p>
            <a:r>
              <a:rPr lang="en-US" sz="2000" dirty="0"/>
              <a:t>Keep track of progress by </a:t>
            </a:r>
            <a:r>
              <a:rPr lang="en-US" sz="2000" dirty="0" err="1"/>
              <a:t>colouring</a:t>
            </a:r>
            <a:r>
              <a:rPr lang="en-US" sz="2000" dirty="0"/>
              <a:t> vertices:</a:t>
            </a:r>
          </a:p>
          <a:p>
            <a:pPr lvl="1"/>
            <a:r>
              <a:rPr lang="en-US" sz="1800" dirty="0"/>
              <a:t>Black:  undiscovered vertices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Red:  discovered, but not finished (still exploring from it)</a:t>
            </a:r>
          </a:p>
          <a:p>
            <a:pPr lvl="1"/>
            <a:r>
              <a:rPr lang="en-US" sz="1800" dirty="0">
                <a:solidFill>
                  <a:srgbClr val="5F5F5F"/>
                </a:solidFill>
              </a:rPr>
              <a:t>Gray: finished (found everything reachable from it).</a:t>
            </a:r>
          </a:p>
        </p:txBody>
      </p:sp>
      <p:graphicFrame>
        <p:nvGraphicFramePr>
          <p:cNvPr id="1404932" name="Object 4"/>
          <p:cNvGraphicFramePr>
            <a:graphicFrameLocks noChangeAspect="1"/>
          </p:cNvGraphicFramePr>
          <p:nvPr/>
        </p:nvGraphicFramePr>
        <p:xfrm>
          <a:off x="290513" y="1481138"/>
          <a:ext cx="5894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18" name="Equation" r:id="rId3" imgW="3530520" imgH="228600" progId="Equation.DSMT4">
                  <p:embed/>
                </p:oleObj>
              </mc:Choice>
              <mc:Fallback>
                <p:oleObj name="Equation" r:id="rId3" imgW="353052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1481138"/>
                        <a:ext cx="58943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1" grpId="0" build="p" bldLvl="2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001"/>
            <a:ext cx="8229600" cy="566447"/>
          </a:xfrm>
        </p:spPr>
        <p:txBody>
          <a:bodyPr/>
          <a:lstStyle/>
          <a:p>
            <a:r>
              <a:rPr lang="en-US" dirty="0" smtClean="0"/>
              <a:t>DFS Application 2:  Cycle Finding</a:t>
            </a:r>
            <a:endParaRPr lang="en-US" dirty="0"/>
          </a:p>
        </p:txBody>
      </p:sp>
      <p:graphicFrame>
        <p:nvGraphicFramePr>
          <p:cNvPr id="6082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249330"/>
              </p:ext>
            </p:extLst>
          </p:nvPr>
        </p:nvGraphicFramePr>
        <p:xfrm>
          <a:off x="1743075" y="1949450"/>
          <a:ext cx="6088063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07" name="Equation" r:id="rId3" imgW="4102100" imgH="2692400" progId="Equation.DSMT4">
                  <p:embed/>
                </p:oleObj>
              </mc:Choice>
              <mc:Fallback>
                <p:oleObj name="Equation" r:id="rId3" imgW="4102100" imgH="269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1949450"/>
                        <a:ext cx="6088063" cy="3995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211082" y="867103"/>
            <a:ext cx="8687677" cy="171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DFS pattern can be used to determine whether a graph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acyclic.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 back edge is encountered, we return true.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must DFS on a graph with a cycle generate a back edge?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69110"/>
            <a:ext cx="5300937" cy="4957054"/>
          </a:xfrm>
        </p:spPr>
        <p:txBody>
          <a:bodyPr/>
          <a:lstStyle/>
          <a:p>
            <a:r>
              <a:rPr lang="en-US" sz="2000" dirty="0" smtClean="0"/>
              <a:t>Suppose that vertex </a:t>
            </a:r>
            <a:r>
              <a:rPr lang="en-US" sz="2000" i="1" dirty="0" smtClean="0"/>
              <a:t>s</a:t>
            </a:r>
            <a:r>
              <a:rPr lang="en-US" sz="2000" dirty="0" smtClean="0"/>
              <a:t> is in a connected component </a:t>
            </a:r>
            <a:r>
              <a:rPr lang="en-US" sz="2000" i="1" dirty="0" smtClean="0"/>
              <a:t>S</a:t>
            </a:r>
            <a:r>
              <a:rPr lang="en-US" sz="2000" dirty="0" smtClean="0"/>
              <a:t> that contains a cycle </a:t>
            </a:r>
            <a:r>
              <a:rPr lang="en-US" sz="2000" i="1" dirty="0" smtClean="0"/>
              <a:t>C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Since all vertices in </a:t>
            </a:r>
            <a:r>
              <a:rPr lang="en-US" sz="2000" i="1" dirty="0" smtClean="0"/>
              <a:t>S</a:t>
            </a:r>
            <a:r>
              <a:rPr lang="en-US" sz="2000" dirty="0" smtClean="0"/>
              <a:t> are reachable from </a:t>
            </a:r>
            <a:r>
              <a:rPr lang="en-US" sz="2000" i="1" dirty="0" smtClean="0"/>
              <a:t>s</a:t>
            </a:r>
            <a:r>
              <a:rPr lang="en-US" sz="2000" dirty="0" smtClean="0"/>
              <a:t>, they will all be visited by a DFS from </a:t>
            </a:r>
            <a:r>
              <a:rPr lang="en-US" sz="2000" i="1" dirty="0" smtClean="0"/>
              <a:t>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Let </a:t>
            </a:r>
            <a:r>
              <a:rPr lang="en-US" sz="2000" i="1" dirty="0" smtClean="0"/>
              <a:t>v</a:t>
            </a:r>
            <a:r>
              <a:rPr lang="en-US" sz="2000" dirty="0" smtClean="0"/>
              <a:t> be the first vertex in </a:t>
            </a:r>
            <a:r>
              <a:rPr lang="en-US" sz="2000" i="1" dirty="0" smtClean="0"/>
              <a:t>C</a:t>
            </a:r>
            <a:r>
              <a:rPr lang="en-US" sz="2000" dirty="0" smtClean="0"/>
              <a:t> reached by a DFS from </a:t>
            </a:r>
            <a:r>
              <a:rPr lang="en-US" sz="2000" i="1" dirty="0" smtClean="0"/>
              <a:t>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There are two vertices </a:t>
            </a:r>
            <a:r>
              <a:rPr lang="en-US" sz="2000" i="1" dirty="0" smtClean="0"/>
              <a:t>u</a:t>
            </a:r>
            <a:r>
              <a:rPr lang="en-US" sz="2000" dirty="0" smtClean="0"/>
              <a:t> and </a:t>
            </a:r>
            <a:r>
              <a:rPr lang="en-US" sz="2000" i="1" dirty="0" smtClean="0"/>
              <a:t>w</a:t>
            </a:r>
            <a:r>
              <a:rPr lang="en-US" sz="2000" dirty="0" smtClean="0"/>
              <a:t> adjacent to </a:t>
            </a:r>
            <a:r>
              <a:rPr lang="en-US" sz="2000" i="1" dirty="0" smtClean="0"/>
              <a:t>v</a:t>
            </a:r>
            <a:r>
              <a:rPr lang="en-US" sz="2000" dirty="0" smtClean="0"/>
              <a:t> on the cycle </a:t>
            </a:r>
            <a:r>
              <a:rPr lang="en-US" sz="2000" i="1" dirty="0" smtClean="0"/>
              <a:t>C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wlog</a:t>
            </a:r>
            <a:r>
              <a:rPr lang="en-US" sz="2000" dirty="0" smtClean="0"/>
              <a:t>, suppose </a:t>
            </a:r>
            <a:r>
              <a:rPr lang="en-US" sz="2000" i="1" dirty="0" smtClean="0"/>
              <a:t>u</a:t>
            </a:r>
            <a:r>
              <a:rPr lang="en-US" sz="2000" dirty="0" smtClean="0"/>
              <a:t> is explored first.</a:t>
            </a:r>
          </a:p>
          <a:p>
            <a:r>
              <a:rPr lang="en-US" sz="2000" dirty="0" smtClean="0"/>
              <a:t>Since </a:t>
            </a:r>
            <a:r>
              <a:rPr lang="en-US" sz="2000" i="1" dirty="0" smtClean="0"/>
              <a:t>w</a:t>
            </a:r>
            <a:r>
              <a:rPr lang="en-US" sz="2000" dirty="0" smtClean="0"/>
              <a:t> is reachable from </a:t>
            </a:r>
            <a:r>
              <a:rPr lang="en-US" sz="2000" i="1" dirty="0" smtClean="0"/>
              <a:t>u</a:t>
            </a:r>
            <a:r>
              <a:rPr lang="en-US" sz="2000" dirty="0" smtClean="0"/>
              <a:t>, </a:t>
            </a:r>
            <a:r>
              <a:rPr lang="en-US" sz="2000" i="1" dirty="0" smtClean="0"/>
              <a:t>w</a:t>
            </a:r>
            <a:r>
              <a:rPr lang="en-US" sz="2000" dirty="0" smtClean="0"/>
              <a:t> will eventually be discovered.</a:t>
            </a:r>
          </a:p>
          <a:p>
            <a:r>
              <a:rPr lang="en-US" sz="2000" dirty="0" smtClean="0"/>
              <a:t>When exploring </a:t>
            </a:r>
            <a:r>
              <a:rPr lang="en-US" sz="2000" i="1" dirty="0" smtClean="0"/>
              <a:t>w</a:t>
            </a:r>
            <a:r>
              <a:rPr lang="en-US" sz="2000" dirty="0" smtClean="0"/>
              <a:t>’s adjacency list, the back-edge </a:t>
            </a:r>
            <a:r>
              <a:rPr lang="en-US" sz="2000" i="1" dirty="0" smtClean="0"/>
              <a:t>(w, v) </a:t>
            </a:r>
            <a:r>
              <a:rPr lang="en-US" sz="2000" dirty="0" smtClean="0"/>
              <a:t>will be discovered.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 bwMode="auto">
          <a:xfrm>
            <a:off x="7015694" y="1646479"/>
            <a:ext cx="378645" cy="3786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039398" y="3108359"/>
            <a:ext cx="378645" cy="3786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544993" y="3665589"/>
            <a:ext cx="378645" cy="3786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565058" y="3665589"/>
            <a:ext cx="378645" cy="3786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550136" y="4504282"/>
            <a:ext cx="378645" cy="3786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565058" y="4504282"/>
            <a:ext cx="378645" cy="3786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55278" y="5374528"/>
            <a:ext cx="378645" cy="3786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580834" y="5366640"/>
            <a:ext cx="378645" cy="3786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4" name="Straight Connector 13"/>
          <p:cNvCxnSpPr>
            <a:stCxn id="5" idx="4"/>
          </p:cNvCxnSpPr>
          <p:nvPr/>
        </p:nvCxnSpPr>
        <p:spPr bwMode="auto">
          <a:xfrm>
            <a:off x="7205017" y="2025124"/>
            <a:ext cx="0" cy="260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6" idx="3"/>
            <a:endCxn id="7" idx="7"/>
          </p:cNvCxnSpPr>
          <p:nvPr/>
        </p:nvCxnSpPr>
        <p:spPr bwMode="auto">
          <a:xfrm flipH="1">
            <a:off x="6868187" y="3431553"/>
            <a:ext cx="226662" cy="2894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endCxn id="9" idx="0"/>
          </p:cNvCxnSpPr>
          <p:nvPr/>
        </p:nvCxnSpPr>
        <p:spPr bwMode="auto">
          <a:xfrm>
            <a:off x="6734276" y="4044234"/>
            <a:ext cx="5183" cy="460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9" idx="4"/>
            <a:endCxn id="11" idx="0"/>
          </p:cNvCxnSpPr>
          <p:nvPr/>
        </p:nvCxnSpPr>
        <p:spPr bwMode="auto">
          <a:xfrm>
            <a:off x="6739459" y="4882927"/>
            <a:ext cx="5142" cy="49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751636" y="4044234"/>
            <a:ext cx="5183" cy="460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764439" y="4882927"/>
            <a:ext cx="5183" cy="460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6" idx="5"/>
            <a:endCxn id="8" idx="1"/>
          </p:cNvCxnSpPr>
          <p:nvPr/>
        </p:nvCxnSpPr>
        <p:spPr bwMode="auto">
          <a:xfrm>
            <a:off x="7362592" y="3431553"/>
            <a:ext cx="257917" cy="2894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1" idx="6"/>
            <a:endCxn id="12" idx="2"/>
          </p:cNvCxnSpPr>
          <p:nvPr/>
        </p:nvCxnSpPr>
        <p:spPr bwMode="auto">
          <a:xfrm flipV="1">
            <a:off x="6933923" y="5555963"/>
            <a:ext cx="646911" cy="7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6933923" y="4690756"/>
            <a:ext cx="631135" cy="78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057573" y="160135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7072268" y="308689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1054" y="3634037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577121" y="3628348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7207575" y="2848041"/>
            <a:ext cx="0" cy="260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7205017" y="2285442"/>
            <a:ext cx="0" cy="5625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7169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DFS Application 3. Topological </a:t>
            </a:r>
            <a:r>
              <a:rPr lang="en-US" dirty="0"/>
              <a:t>Sorting </a:t>
            </a:r>
            <a:br>
              <a:rPr lang="en-US" dirty="0"/>
            </a:br>
            <a:r>
              <a:rPr lang="en-US" dirty="0"/>
              <a:t>(e.g., putting tasks in linear order)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21938" cy="1752600"/>
          </a:xfrm>
        </p:spPr>
        <p:txBody>
          <a:bodyPr/>
          <a:lstStyle/>
          <a:p>
            <a:r>
              <a:rPr lang="en-US" dirty="0" smtClean="0"/>
              <a:t>Note:  The textbook also describes a breadth-first </a:t>
            </a:r>
            <a:r>
              <a:rPr lang="en-US" dirty="0" err="1" smtClean="0"/>
              <a:t>TopologicalSort</a:t>
            </a:r>
            <a:r>
              <a:rPr lang="en-US" dirty="0" smtClean="0"/>
              <a:t> algorithm (Section 13.4.3)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8096"/>
            <a:ext cx="8153400" cy="413407"/>
          </a:xfrm>
        </p:spPr>
        <p:txBody>
          <a:bodyPr/>
          <a:lstStyle/>
          <a:p>
            <a:r>
              <a:rPr lang="en-US" dirty="0" err="1"/>
              <a:t>DAGs</a:t>
            </a:r>
            <a:r>
              <a:rPr lang="en-US" dirty="0"/>
              <a:t> and Topological Ordering</a:t>
            </a:r>
          </a:p>
        </p:txBody>
      </p:sp>
      <p:sp>
        <p:nvSpPr>
          <p:cNvPr id="297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1372" y="800100"/>
            <a:ext cx="4114800" cy="4343400"/>
          </a:xfrm>
        </p:spPr>
        <p:txBody>
          <a:bodyPr/>
          <a:lstStyle/>
          <a:p>
            <a:r>
              <a:rPr lang="en-US" sz="1800" dirty="0"/>
              <a:t>A directed acyclic graph (DAG) is a digraph that has no directed cycles</a:t>
            </a:r>
          </a:p>
          <a:p>
            <a:r>
              <a:rPr lang="en-US" sz="1800" dirty="0"/>
              <a:t>A topological ordering of a digraph is a numbering </a:t>
            </a:r>
          </a:p>
          <a:p>
            <a:pPr algn="ctr">
              <a:buFont typeface="Wingdings" pitchFamily="35" charset="2"/>
              <a:buNone/>
            </a:pPr>
            <a:r>
              <a:rPr lang="en-US" sz="1800" b="1" i="1" dirty="0">
                <a:latin typeface="Times New Roman" pitchFamily="35" charset="0"/>
              </a:rPr>
              <a:t>	v</a:t>
            </a:r>
            <a:r>
              <a:rPr lang="en-US" sz="1800" baseline="-25000" dirty="0">
                <a:latin typeface="Times New Roman" pitchFamily="35" charset="0"/>
              </a:rPr>
              <a:t>1 </a:t>
            </a:r>
            <a:r>
              <a:rPr lang="en-US" sz="1800" b="1" i="1" dirty="0">
                <a:latin typeface="Times New Roman" pitchFamily="35" charset="0"/>
              </a:rPr>
              <a:t>, …, </a:t>
            </a:r>
            <a:r>
              <a:rPr lang="en-US" sz="1800" b="1" i="1" dirty="0" err="1">
                <a:latin typeface="Times New Roman" pitchFamily="35" charset="0"/>
              </a:rPr>
              <a:t>v</a:t>
            </a:r>
            <a:r>
              <a:rPr lang="en-US" sz="1800" b="1" i="1" baseline="-25000" dirty="0" err="1">
                <a:latin typeface="Times New Roman" pitchFamily="35" charset="0"/>
              </a:rPr>
              <a:t>n</a:t>
            </a:r>
            <a:r>
              <a:rPr lang="en-US" sz="1800" dirty="0"/>
              <a:t> </a:t>
            </a:r>
          </a:p>
          <a:p>
            <a:pPr>
              <a:buFont typeface="Wingdings" pitchFamily="35" charset="2"/>
              <a:buNone/>
            </a:pPr>
            <a:r>
              <a:rPr lang="en-US" sz="1800" dirty="0"/>
              <a:t>	of the vertices such that for every edge </a:t>
            </a:r>
            <a:r>
              <a:rPr lang="en-US" sz="1800" dirty="0">
                <a:latin typeface="Times New Roman" pitchFamily="35" charset="0"/>
              </a:rPr>
              <a:t>(</a:t>
            </a:r>
            <a:r>
              <a:rPr lang="en-US" sz="1800" b="1" i="1" dirty="0">
                <a:latin typeface="Times New Roman" pitchFamily="35" charset="0"/>
              </a:rPr>
              <a:t>v</a:t>
            </a:r>
            <a:r>
              <a:rPr lang="en-US" sz="1800" b="1" i="1" baseline="-25000" dirty="0">
                <a:latin typeface="Times New Roman" pitchFamily="35" charset="0"/>
              </a:rPr>
              <a:t>i </a:t>
            </a:r>
            <a:r>
              <a:rPr lang="en-US" sz="1800" b="1" i="1" dirty="0">
                <a:latin typeface="Times New Roman" pitchFamily="35" charset="0"/>
              </a:rPr>
              <a:t>, </a:t>
            </a:r>
            <a:r>
              <a:rPr lang="en-US" sz="1800" b="1" i="1" dirty="0" err="1">
                <a:latin typeface="Times New Roman" pitchFamily="35" charset="0"/>
              </a:rPr>
              <a:t>v</a:t>
            </a:r>
            <a:r>
              <a:rPr lang="en-US" sz="1800" b="1" i="1" baseline="-25000" dirty="0" err="1">
                <a:latin typeface="Times New Roman" pitchFamily="35" charset="0"/>
              </a:rPr>
              <a:t>j</a:t>
            </a:r>
            <a:r>
              <a:rPr lang="en-US" sz="1800" dirty="0">
                <a:latin typeface="Times New Roman" pitchFamily="35" charset="0"/>
              </a:rPr>
              <a:t>)</a:t>
            </a:r>
            <a:r>
              <a:rPr lang="en-US" sz="1800" dirty="0"/>
              <a:t>, we have </a:t>
            </a:r>
            <a:r>
              <a:rPr lang="en-US" sz="1800" b="1" i="1" dirty="0" err="1">
                <a:latin typeface="Times New Roman" pitchFamily="35" charset="0"/>
              </a:rPr>
              <a:t>i</a:t>
            </a:r>
            <a:r>
              <a:rPr lang="en-US" sz="1800" b="1" i="1" dirty="0">
                <a:latin typeface="Times New Roman" pitchFamily="35" charset="0"/>
              </a:rPr>
              <a:t> </a:t>
            </a:r>
            <a:r>
              <a:rPr lang="en-US" sz="1800" dirty="0">
                <a:latin typeface="Symbol" pitchFamily="35" charset="2"/>
              </a:rPr>
              <a:t>&lt;</a:t>
            </a:r>
            <a:r>
              <a:rPr lang="en-US" sz="1800" b="1" i="1" dirty="0">
                <a:latin typeface="Times New Roman" pitchFamily="35" charset="0"/>
              </a:rPr>
              <a:t> </a:t>
            </a:r>
            <a:r>
              <a:rPr lang="en-US" sz="1800" b="1" i="1" dirty="0" err="1">
                <a:latin typeface="Times New Roman" pitchFamily="35" charset="0"/>
              </a:rPr>
              <a:t>j</a:t>
            </a:r>
            <a:endParaRPr lang="en-US" sz="1800" b="1" i="1" dirty="0">
              <a:latin typeface="Times New Roman" pitchFamily="35" charset="0"/>
            </a:endParaRPr>
          </a:p>
          <a:p>
            <a:r>
              <a:rPr lang="en-US" sz="1800" dirty="0"/>
              <a:t>Example: in a task scheduling digraph, a topological ordering</a:t>
            </a:r>
            <a:r>
              <a:rPr lang="en-US" sz="1800" dirty="0" smtClean="0"/>
              <a:t> is a </a:t>
            </a:r>
            <a:r>
              <a:rPr lang="en-US" sz="1800" dirty="0"/>
              <a:t>task sequence that satisfies the precedence constraints</a:t>
            </a:r>
          </a:p>
          <a:p>
            <a:pPr>
              <a:buFont typeface="Wingdings" pitchFamily="35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Theorem</a:t>
            </a:r>
          </a:p>
          <a:p>
            <a:pPr>
              <a:buFont typeface="Wingdings" pitchFamily="35" charset="2"/>
              <a:buNone/>
            </a:pPr>
            <a:r>
              <a:rPr lang="en-US" sz="1800" dirty="0"/>
              <a:t>	A digraph admits a topological ordering if and only if it is a DAG</a:t>
            </a:r>
          </a:p>
        </p:txBody>
      </p:sp>
      <p:sp>
        <p:nvSpPr>
          <p:cNvPr id="297988" name="Oval 4"/>
          <p:cNvSpPr>
            <a:spLocks noChangeArrowheads="1"/>
          </p:cNvSpPr>
          <p:nvPr/>
        </p:nvSpPr>
        <p:spPr bwMode="auto">
          <a:xfrm>
            <a:off x="5105400" y="22098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</a:t>
            </a:r>
          </a:p>
        </p:txBody>
      </p:sp>
      <p:sp>
        <p:nvSpPr>
          <p:cNvPr id="297989" name="Oval 5"/>
          <p:cNvSpPr>
            <a:spLocks noChangeArrowheads="1"/>
          </p:cNvSpPr>
          <p:nvPr/>
        </p:nvSpPr>
        <p:spPr bwMode="auto">
          <a:xfrm>
            <a:off x="5105400" y="32004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A</a:t>
            </a:r>
          </a:p>
        </p:txBody>
      </p:sp>
      <p:sp>
        <p:nvSpPr>
          <p:cNvPr id="297990" name="Oval 6"/>
          <p:cNvSpPr>
            <a:spLocks noChangeArrowheads="1"/>
          </p:cNvSpPr>
          <p:nvPr/>
        </p:nvSpPr>
        <p:spPr bwMode="auto">
          <a:xfrm>
            <a:off x="6400800" y="16002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D</a:t>
            </a:r>
          </a:p>
        </p:txBody>
      </p:sp>
      <p:sp>
        <p:nvSpPr>
          <p:cNvPr id="297991" name="Oval 7"/>
          <p:cNvSpPr>
            <a:spLocks noChangeArrowheads="1"/>
          </p:cNvSpPr>
          <p:nvPr/>
        </p:nvSpPr>
        <p:spPr bwMode="auto">
          <a:xfrm>
            <a:off x="6400800" y="27432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C</a:t>
            </a:r>
          </a:p>
        </p:txBody>
      </p:sp>
      <p:sp>
        <p:nvSpPr>
          <p:cNvPr id="297992" name="Oval 8"/>
          <p:cNvSpPr>
            <a:spLocks noChangeArrowheads="1"/>
          </p:cNvSpPr>
          <p:nvPr/>
        </p:nvSpPr>
        <p:spPr bwMode="auto">
          <a:xfrm>
            <a:off x="7686675" y="16002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E</a:t>
            </a:r>
          </a:p>
        </p:txBody>
      </p:sp>
      <p:cxnSp>
        <p:nvCxnSpPr>
          <p:cNvPr id="297993" name="AutoShape 9"/>
          <p:cNvCxnSpPr>
            <a:cxnSpLocks noChangeShapeType="1"/>
            <a:stCxn id="297988" idx="7"/>
            <a:endCxn id="297990" idx="2"/>
          </p:cNvCxnSpPr>
          <p:nvPr/>
        </p:nvCxnSpPr>
        <p:spPr bwMode="auto">
          <a:xfrm flipV="1">
            <a:off x="5495925" y="1828800"/>
            <a:ext cx="895350" cy="438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7994" name="AutoShape 10"/>
          <p:cNvCxnSpPr>
            <a:cxnSpLocks noChangeShapeType="1"/>
            <a:stCxn id="297988" idx="5"/>
            <a:endCxn id="297991" idx="2"/>
          </p:cNvCxnSpPr>
          <p:nvPr/>
        </p:nvCxnSpPr>
        <p:spPr bwMode="auto">
          <a:xfrm>
            <a:off x="5495925" y="2609850"/>
            <a:ext cx="89535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7995" name="AutoShape 11"/>
          <p:cNvCxnSpPr>
            <a:cxnSpLocks noChangeShapeType="1"/>
            <a:stCxn id="297990" idx="6"/>
            <a:endCxn id="297992" idx="2"/>
          </p:cNvCxnSpPr>
          <p:nvPr/>
        </p:nvCxnSpPr>
        <p:spPr bwMode="auto">
          <a:xfrm>
            <a:off x="6867525" y="1828800"/>
            <a:ext cx="8096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7996" name="AutoShape 12"/>
          <p:cNvCxnSpPr>
            <a:cxnSpLocks noChangeShapeType="1"/>
            <a:stCxn id="297991" idx="0"/>
            <a:endCxn id="297990" idx="4"/>
          </p:cNvCxnSpPr>
          <p:nvPr/>
        </p:nvCxnSpPr>
        <p:spPr bwMode="auto">
          <a:xfrm flipV="1">
            <a:off x="6629400" y="2066925"/>
            <a:ext cx="0" cy="666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7997" name="AutoShape 13"/>
          <p:cNvCxnSpPr>
            <a:cxnSpLocks noChangeShapeType="1"/>
            <a:stCxn id="297989" idx="6"/>
            <a:endCxn id="297991" idx="3"/>
          </p:cNvCxnSpPr>
          <p:nvPr/>
        </p:nvCxnSpPr>
        <p:spPr bwMode="auto">
          <a:xfrm flipV="1">
            <a:off x="5572125" y="3143250"/>
            <a:ext cx="89535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7998" name="Text Box 14"/>
          <p:cNvSpPr txBox="1">
            <a:spLocks noChangeArrowheads="1"/>
          </p:cNvSpPr>
          <p:nvPr/>
        </p:nvSpPr>
        <p:spPr bwMode="auto">
          <a:xfrm>
            <a:off x="7226300" y="3200400"/>
            <a:ext cx="10922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DAG </a:t>
            </a:r>
            <a:r>
              <a:rPr lang="en-US" b="1" i="1">
                <a:latin typeface="Times New Roman" pitchFamily="35" charset="0"/>
              </a:rPr>
              <a:t>G</a:t>
            </a:r>
          </a:p>
        </p:txBody>
      </p:sp>
      <p:sp>
        <p:nvSpPr>
          <p:cNvPr id="297999" name="Oval 15"/>
          <p:cNvSpPr>
            <a:spLocks noChangeArrowheads="1"/>
          </p:cNvSpPr>
          <p:nvPr/>
        </p:nvSpPr>
        <p:spPr bwMode="auto">
          <a:xfrm>
            <a:off x="5105400" y="479742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</a:t>
            </a:r>
          </a:p>
        </p:txBody>
      </p:sp>
      <p:sp>
        <p:nvSpPr>
          <p:cNvPr id="298000" name="Oval 16"/>
          <p:cNvSpPr>
            <a:spLocks noChangeArrowheads="1"/>
          </p:cNvSpPr>
          <p:nvPr/>
        </p:nvSpPr>
        <p:spPr bwMode="auto">
          <a:xfrm>
            <a:off x="5105400" y="578802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A</a:t>
            </a:r>
          </a:p>
        </p:txBody>
      </p:sp>
      <p:sp>
        <p:nvSpPr>
          <p:cNvPr id="298001" name="Oval 17"/>
          <p:cNvSpPr>
            <a:spLocks noChangeArrowheads="1"/>
          </p:cNvSpPr>
          <p:nvPr/>
        </p:nvSpPr>
        <p:spPr bwMode="auto">
          <a:xfrm>
            <a:off x="6400800" y="418782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D</a:t>
            </a:r>
          </a:p>
        </p:txBody>
      </p:sp>
      <p:sp>
        <p:nvSpPr>
          <p:cNvPr id="298002" name="Oval 18"/>
          <p:cNvSpPr>
            <a:spLocks noChangeArrowheads="1"/>
          </p:cNvSpPr>
          <p:nvPr/>
        </p:nvSpPr>
        <p:spPr bwMode="auto">
          <a:xfrm>
            <a:off x="6400800" y="533082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C</a:t>
            </a:r>
          </a:p>
        </p:txBody>
      </p:sp>
      <p:sp>
        <p:nvSpPr>
          <p:cNvPr id="298003" name="Oval 19"/>
          <p:cNvSpPr>
            <a:spLocks noChangeArrowheads="1"/>
          </p:cNvSpPr>
          <p:nvPr/>
        </p:nvSpPr>
        <p:spPr bwMode="auto">
          <a:xfrm>
            <a:off x="7686675" y="418782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E</a:t>
            </a:r>
          </a:p>
        </p:txBody>
      </p:sp>
      <p:cxnSp>
        <p:nvCxnSpPr>
          <p:cNvPr id="298004" name="AutoShape 20"/>
          <p:cNvCxnSpPr>
            <a:cxnSpLocks noChangeShapeType="1"/>
            <a:stCxn id="297999" idx="7"/>
            <a:endCxn id="298001" idx="2"/>
          </p:cNvCxnSpPr>
          <p:nvPr/>
        </p:nvCxnSpPr>
        <p:spPr bwMode="auto">
          <a:xfrm flipV="1">
            <a:off x="5495925" y="4416425"/>
            <a:ext cx="895350" cy="438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8005" name="AutoShape 21"/>
          <p:cNvCxnSpPr>
            <a:cxnSpLocks noChangeShapeType="1"/>
            <a:stCxn id="297999" idx="5"/>
            <a:endCxn id="298002" idx="2"/>
          </p:cNvCxnSpPr>
          <p:nvPr/>
        </p:nvCxnSpPr>
        <p:spPr bwMode="auto">
          <a:xfrm>
            <a:off x="5495925" y="5197475"/>
            <a:ext cx="89535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8006" name="AutoShape 22"/>
          <p:cNvCxnSpPr>
            <a:cxnSpLocks noChangeShapeType="1"/>
            <a:stCxn id="298001" idx="6"/>
            <a:endCxn id="298003" idx="2"/>
          </p:cNvCxnSpPr>
          <p:nvPr/>
        </p:nvCxnSpPr>
        <p:spPr bwMode="auto">
          <a:xfrm>
            <a:off x="6867525" y="4416425"/>
            <a:ext cx="8096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8007" name="AutoShape 23"/>
          <p:cNvCxnSpPr>
            <a:cxnSpLocks noChangeShapeType="1"/>
            <a:stCxn id="298002" idx="0"/>
            <a:endCxn id="298001" idx="4"/>
          </p:cNvCxnSpPr>
          <p:nvPr/>
        </p:nvCxnSpPr>
        <p:spPr bwMode="auto">
          <a:xfrm flipV="1">
            <a:off x="6629400" y="4654550"/>
            <a:ext cx="0" cy="666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8008" name="AutoShape 24"/>
          <p:cNvCxnSpPr>
            <a:cxnSpLocks noChangeShapeType="1"/>
            <a:stCxn id="298000" idx="6"/>
            <a:endCxn id="298002" idx="3"/>
          </p:cNvCxnSpPr>
          <p:nvPr/>
        </p:nvCxnSpPr>
        <p:spPr bwMode="auto">
          <a:xfrm flipV="1">
            <a:off x="5572125" y="5730875"/>
            <a:ext cx="89535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8009" name="Text Box 25"/>
          <p:cNvSpPr txBox="1">
            <a:spLocks noChangeArrowheads="1"/>
          </p:cNvSpPr>
          <p:nvPr/>
        </p:nvSpPr>
        <p:spPr bwMode="auto">
          <a:xfrm>
            <a:off x="6781800" y="5562600"/>
            <a:ext cx="208280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Topological ordering of </a:t>
            </a:r>
            <a:r>
              <a:rPr lang="en-US" b="1" i="1">
                <a:latin typeface="Times New Roman" pitchFamily="35" charset="0"/>
              </a:rPr>
              <a:t>G</a:t>
            </a:r>
          </a:p>
        </p:txBody>
      </p:sp>
      <p:sp>
        <p:nvSpPr>
          <p:cNvPr id="298010" name="Text Box 26"/>
          <p:cNvSpPr txBox="1">
            <a:spLocks noChangeArrowheads="1"/>
          </p:cNvSpPr>
          <p:nvPr/>
        </p:nvSpPr>
        <p:spPr bwMode="auto">
          <a:xfrm>
            <a:off x="4800600" y="5410200"/>
            <a:ext cx="4206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latin typeface="Times New Roman" pitchFamily="35" charset="0"/>
              </a:rPr>
              <a:t>v</a:t>
            </a:r>
            <a:r>
              <a:rPr lang="en-US" baseline="-25000">
                <a:latin typeface="Times New Roman" pitchFamily="35" charset="0"/>
              </a:rPr>
              <a:t>1</a:t>
            </a:r>
          </a:p>
        </p:txBody>
      </p:sp>
      <p:sp>
        <p:nvSpPr>
          <p:cNvPr id="298011" name="Text Box 27"/>
          <p:cNvSpPr txBox="1">
            <a:spLocks noChangeArrowheads="1"/>
          </p:cNvSpPr>
          <p:nvPr/>
        </p:nvSpPr>
        <p:spPr bwMode="auto">
          <a:xfrm>
            <a:off x="4800600" y="4419600"/>
            <a:ext cx="4206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latin typeface="Times New Roman" pitchFamily="35" charset="0"/>
              </a:rPr>
              <a:t>v</a:t>
            </a:r>
            <a:r>
              <a:rPr lang="en-US" baseline="-25000">
                <a:latin typeface="Times New Roman" pitchFamily="35" charset="0"/>
              </a:rPr>
              <a:t>2</a:t>
            </a:r>
          </a:p>
        </p:txBody>
      </p:sp>
      <p:sp>
        <p:nvSpPr>
          <p:cNvPr id="298012" name="Text Box 28"/>
          <p:cNvSpPr txBox="1">
            <a:spLocks noChangeArrowheads="1"/>
          </p:cNvSpPr>
          <p:nvPr/>
        </p:nvSpPr>
        <p:spPr bwMode="auto">
          <a:xfrm>
            <a:off x="6781800" y="5029200"/>
            <a:ext cx="4206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latin typeface="Times New Roman" pitchFamily="35" charset="0"/>
              </a:rPr>
              <a:t>v</a:t>
            </a:r>
            <a:r>
              <a:rPr lang="en-US" baseline="-25000">
                <a:latin typeface="Times New Roman" pitchFamily="35" charset="0"/>
              </a:rPr>
              <a:t>3</a:t>
            </a:r>
          </a:p>
        </p:txBody>
      </p:sp>
      <p:sp>
        <p:nvSpPr>
          <p:cNvPr id="298013" name="Text Box 29"/>
          <p:cNvSpPr txBox="1">
            <a:spLocks noChangeArrowheads="1"/>
          </p:cNvSpPr>
          <p:nvPr/>
        </p:nvSpPr>
        <p:spPr bwMode="auto">
          <a:xfrm>
            <a:off x="6705600" y="3810000"/>
            <a:ext cx="4206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latin typeface="Times New Roman" pitchFamily="35" charset="0"/>
              </a:rPr>
              <a:t>v</a:t>
            </a:r>
            <a:r>
              <a:rPr lang="en-US" baseline="-25000">
                <a:latin typeface="Times New Roman" pitchFamily="35" charset="0"/>
              </a:rPr>
              <a:t>4</a:t>
            </a:r>
          </a:p>
        </p:txBody>
      </p:sp>
      <p:sp>
        <p:nvSpPr>
          <p:cNvPr id="298014" name="Text Box 30"/>
          <p:cNvSpPr txBox="1">
            <a:spLocks noChangeArrowheads="1"/>
          </p:cNvSpPr>
          <p:nvPr/>
        </p:nvSpPr>
        <p:spPr bwMode="auto">
          <a:xfrm>
            <a:off x="7924800" y="3810000"/>
            <a:ext cx="4206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latin typeface="Times New Roman" pitchFamily="35" charset="0"/>
              </a:rPr>
              <a:t>v</a:t>
            </a:r>
            <a:r>
              <a:rPr lang="en-US" baseline="-25000">
                <a:latin typeface="Times New Roman" pitchFamily="35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(Linear) Order</a:t>
            </a:r>
            <a:endParaRPr lang="en-US" dirty="0"/>
          </a:p>
        </p:txBody>
      </p:sp>
      <p:sp>
        <p:nvSpPr>
          <p:cNvPr id="1458179" name="Oval 3"/>
          <p:cNvSpPr>
            <a:spLocks noChangeArrowheads="1"/>
          </p:cNvSpPr>
          <p:nvPr/>
        </p:nvSpPr>
        <p:spPr bwMode="auto">
          <a:xfrm>
            <a:off x="3041650" y="1981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8180" name="Oval 4"/>
          <p:cNvSpPr>
            <a:spLocks noChangeArrowheads="1"/>
          </p:cNvSpPr>
          <p:nvPr/>
        </p:nvSpPr>
        <p:spPr bwMode="auto">
          <a:xfrm>
            <a:off x="3048000" y="370522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8181" name="Oval 5"/>
          <p:cNvSpPr>
            <a:spLocks noChangeArrowheads="1"/>
          </p:cNvSpPr>
          <p:nvPr/>
        </p:nvSpPr>
        <p:spPr bwMode="auto">
          <a:xfrm>
            <a:off x="5592763" y="1981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8182" name="Text Box 6"/>
          <p:cNvSpPr txBox="1">
            <a:spLocks noChangeArrowheads="1"/>
          </p:cNvSpPr>
          <p:nvPr/>
        </p:nvSpPr>
        <p:spPr bwMode="auto">
          <a:xfrm>
            <a:off x="1406525" y="1524000"/>
            <a:ext cx="1793875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underwear</a:t>
            </a:r>
          </a:p>
        </p:txBody>
      </p:sp>
      <p:sp>
        <p:nvSpPr>
          <p:cNvPr id="1458183" name="Text Box 7"/>
          <p:cNvSpPr txBox="1">
            <a:spLocks noChangeArrowheads="1"/>
          </p:cNvSpPr>
          <p:nvPr/>
        </p:nvSpPr>
        <p:spPr bwMode="auto">
          <a:xfrm>
            <a:off x="2133600" y="3336925"/>
            <a:ext cx="989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pants</a:t>
            </a:r>
          </a:p>
        </p:txBody>
      </p:sp>
      <p:sp>
        <p:nvSpPr>
          <p:cNvPr id="1458184" name="Text Box 8"/>
          <p:cNvSpPr txBox="1">
            <a:spLocks noChangeArrowheads="1"/>
          </p:cNvSpPr>
          <p:nvPr/>
        </p:nvSpPr>
        <p:spPr bwMode="auto">
          <a:xfrm>
            <a:off x="5675313" y="1524000"/>
            <a:ext cx="1030287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socks</a:t>
            </a:r>
          </a:p>
        </p:txBody>
      </p:sp>
      <p:sp>
        <p:nvSpPr>
          <p:cNvPr id="1458185" name="Line 9"/>
          <p:cNvSpPr>
            <a:spLocks noChangeShapeType="1"/>
          </p:cNvSpPr>
          <p:nvPr/>
        </p:nvSpPr>
        <p:spPr bwMode="auto">
          <a:xfrm>
            <a:off x="3124200" y="2057400"/>
            <a:ext cx="0" cy="1676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8186" name="Line 10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8187" name="Line 11"/>
          <p:cNvSpPr>
            <a:spLocks noChangeShapeType="1"/>
          </p:cNvSpPr>
          <p:nvPr/>
        </p:nvSpPr>
        <p:spPr bwMode="auto">
          <a:xfrm flipV="1">
            <a:off x="3124200" y="3810000"/>
            <a:ext cx="2438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8188" name="Line 12"/>
          <p:cNvSpPr>
            <a:spLocks noChangeShapeType="1"/>
          </p:cNvSpPr>
          <p:nvPr/>
        </p:nvSpPr>
        <p:spPr bwMode="auto">
          <a:xfrm flipH="1">
            <a:off x="5638800" y="2057400"/>
            <a:ext cx="0" cy="1676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8189" name="Oval 13"/>
          <p:cNvSpPr>
            <a:spLocks noChangeArrowheads="1"/>
          </p:cNvSpPr>
          <p:nvPr/>
        </p:nvSpPr>
        <p:spPr bwMode="auto">
          <a:xfrm>
            <a:off x="5562600" y="371792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8190" name="Text Box 14"/>
          <p:cNvSpPr txBox="1">
            <a:spLocks noChangeArrowheads="1"/>
          </p:cNvSpPr>
          <p:nvPr/>
        </p:nvSpPr>
        <p:spPr bwMode="auto">
          <a:xfrm>
            <a:off x="5675313" y="3336925"/>
            <a:ext cx="1030287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shoes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95400" y="4130675"/>
            <a:ext cx="2708275" cy="2362200"/>
            <a:chOff x="816" y="2602"/>
            <a:chExt cx="1706" cy="1488"/>
          </a:xfrm>
        </p:grpSpPr>
        <p:pic>
          <p:nvPicPr>
            <p:cNvPr id="1458192" name="Picture 16" descr="j023290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" y="2602"/>
              <a:ext cx="480" cy="912"/>
            </a:xfrm>
            <a:prstGeom prst="rect">
              <a:avLst/>
            </a:prstGeom>
            <a:noFill/>
          </p:spPr>
        </p:pic>
        <p:sp>
          <p:nvSpPr>
            <p:cNvPr id="1458193" name="Text Box 17"/>
            <p:cNvSpPr txBox="1">
              <a:spLocks noChangeArrowheads="1"/>
            </p:cNvSpPr>
            <p:nvPr/>
          </p:nvSpPr>
          <p:spPr bwMode="auto">
            <a:xfrm>
              <a:off x="1392" y="2880"/>
              <a:ext cx="1130" cy="12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0" dirty="0">
                  <a:latin typeface="Times New Roman" pitchFamily="35" charset="0"/>
                </a:rPr>
                <a:t>underwear</a:t>
              </a:r>
              <a:br>
                <a:rPr lang="en-US" sz="3000" b="0" dirty="0">
                  <a:latin typeface="Times New Roman" pitchFamily="35" charset="0"/>
                </a:rPr>
              </a:br>
              <a:r>
                <a:rPr lang="en-US" sz="3000" b="0" dirty="0">
                  <a:latin typeface="Times New Roman" pitchFamily="35" charset="0"/>
                </a:rPr>
                <a:t>pants</a:t>
              </a:r>
              <a:br>
                <a:rPr lang="en-US" sz="3000" b="0" dirty="0">
                  <a:latin typeface="Times New Roman" pitchFamily="35" charset="0"/>
                </a:rPr>
              </a:br>
              <a:r>
                <a:rPr lang="en-US" sz="3000" b="0" dirty="0">
                  <a:latin typeface="Times New Roman" pitchFamily="35" charset="0"/>
                </a:rPr>
                <a:t>socks</a:t>
              </a:r>
              <a:br>
                <a:rPr lang="en-US" sz="3000" b="0" dirty="0">
                  <a:latin typeface="Times New Roman" pitchFamily="35" charset="0"/>
                </a:rPr>
              </a:br>
              <a:r>
                <a:rPr lang="en-US" sz="3000" b="0" dirty="0">
                  <a:latin typeface="Times New Roman" pitchFamily="35" charset="0"/>
                </a:rPr>
                <a:t>shoes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649788" y="4343400"/>
            <a:ext cx="2894012" cy="2203450"/>
            <a:chOff x="2929" y="2736"/>
            <a:chExt cx="1823" cy="1388"/>
          </a:xfrm>
        </p:grpSpPr>
        <p:pic>
          <p:nvPicPr>
            <p:cNvPr id="1458195" name="Picture 19" descr="j03975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9" y="2736"/>
              <a:ext cx="623" cy="624"/>
            </a:xfrm>
            <a:prstGeom prst="rect">
              <a:avLst/>
            </a:prstGeom>
            <a:noFill/>
          </p:spPr>
        </p:pic>
        <p:sp>
          <p:nvSpPr>
            <p:cNvPr id="1458196" name="Text Box 20"/>
            <p:cNvSpPr txBox="1">
              <a:spLocks noChangeArrowheads="1"/>
            </p:cNvSpPr>
            <p:nvPr/>
          </p:nvSpPr>
          <p:spPr bwMode="auto">
            <a:xfrm>
              <a:off x="3622" y="2933"/>
              <a:ext cx="1130" cy="119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>
                  <a:latin typeface="Times New Roman" pitchFamily="35" charset="0"/>
                </a:rPr>
                <a:t>socks </a:t>
              </a:r>
              <a:br>
                <a:rPr lang="en-US" sz="2800" b="0">
                  <a:latin typeface="Times New Roman" pitchFamily="35" charset="0"/>
                </a:rPr>
              </a:br>
              <a:r>
                <a:rPr lang="en-US" sz="3000" b="0">
                  <a:latin typeface="Times New Roman" pitchFamily="35" charset="0"/>
                </a:rPr>
                <a:t>underwear</a:t>
              </a:r>
              <a:br>
                <a:rPr lang="en-US" sz="3000" b="0">
                  <a:latin typeface="Times New Roman" pitchFamily="35" charset="0"/>
                </a:rPr>
              </a:br>
              <a:r>
                <a:rPr lang="en-US" sz="3000" b="0">
                  <a:latin typeface="Times New Roman" pitchFamily="35" charset="0"/>
                </a:rPr>
                <a:t>pants</a:t>
              </a:r>
              <a:br>
                <a:rPr lang="en-US" sz="3000" b="0">
                  <a:latin typeface="Times New Roman" pitchFamily="35" charset="0"/>
                </a:rPr>
              </a:br>
              <a:r>
                <a:rPr lang="en-US" sz="3000" b="0">
                  <a:latin typeface="Times New Roman" pitchFamily="35" charset="0"/>
                </a:rPr>
                <a:t>shoes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419475" y="4953000"/>
            <a:ext cx="874713" cy="1314450"/>
            <a:chOff x="2154" y="3120"/>
            <a:chExt cx="551" cy="828"/>
          </a:xfrm>
        </p:grpSpPr>
        <p:sp>
          <p:nvSpPr>
            <p:cNvPr id="1458198" name="Freeform 22"/>
            <p:cNvSpPr>
              <a:spLocks/>
            </p:cNvSpPr>
            <p:nvPr/>
          </p:nvSpPr>
          <p:spPr bwMode="auto">
            <a:xfrm>
              <a:off x="2154" y="3120"/>
              <a:ext cx="551" cy="246"/>
            </a:xfrm>
            <a:custGeom>
              <a:avLst/>
              <a:gdLst/>
              <a:ahLst/>
              <a:cxnLst>
                <a:cxn ang="0">
                  <a:pos x="390" y="0"/>
                </a:cxn>
                <a:cxn ang="0">
                  <a:pos x="486" y="120"/>
                </a:cxn>
                <a:cxn ang="0">
                  <a:pos x="0" y="246"/>
                </a:cxn>
              </a:cxnLst>
              <a:rect l="0" t="0" r="r" b="b"/>
              <a:pathLst>
                <a:path w="551" h="246">
                  <a:moveTo>
                    <a:pt x="390" y="0"/>
                  </a:moveTo>
                  <a:cubicBezTo>
                    <a:pt x="390" y="0"/>
                    <a:pt x="551" y="79"/>
                    <a:pt x="486" y="120"/>
                  </a:cubicBezTo>
                  <a:cubicBezTo>
                    <a:pt x="486" y="160"/>
                    <a:pt x="101" y="220"/>
                    <a:pt x="0" y="246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58199" name="Freeform 23"/>
            <p:cNvSpPr>
              <a:spLocks/>
            </p:cNvSpPr>
            <p:nvPr/>
          </p:nvSpPr>
          <p:spPr bwMode="auto">
            <a:xfrm>
              <a:off x="2196" y="3420"/>
              <a:ext cx="333" cy="5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6" y="90"/>
                </a:cxn>
                <a:cxn ang="0">
                  <a:pos x="312" y="414"/>
                </a:cxn>
                <a:cxn ang="0">
                  <a:pos x="120" y="504"/>
                </a:cxn>
              </a:cxnLst>
              <a:rect l="0" t="0" r="r" b="b"/>
              <a:pathLst>
                <a:path w="333" h="504">
                  <a:moveTo>
                    <a:pt x="0" y="0"/>
                  </a:moveTo>
                  <a:cubicBezTo>
                    <a:pt x="55" y="33"/>
                    <a:pt x="208" y="31"/>
                    <a:pt x="246" y="90"/>
                  </a:cubicBezTo>
                  <a:cubicBezTo>
                    <a:pt x="284" y="149"/>
                    <a:pt x="333" y="345"/>
                    <a:pt x="312" y="414"/>
                  </a:cubicBezTo>
                  <a:cubicBezTo>
                    <a:pt x="291" y="483"/>
                    <a:pt x="160" y="485"/>
                    <a:pt x="120" y="504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58200" name="Freeform 24"/>
            <p:cNvSpPr>
              <a:spLocks/>
            </p:cNvSpPr>
            <p:nvPr/>
          </p:nvSpPr>
          <p:spPr bwMode="auto">
            <a:xfrm>
              <a:off x="2184" y="3720"/>
              <a:ext cx="161" cy="2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24"/>
                </a:cxn>
                <a:cxn ang="0">
                  <a:pos x="144" y="126"/>
                </a:cxn>
                <a:cxn ang="0">
                  <a:pos x="12" y="228"/>
                </a:cxn>
              </a:cxnLst>
              <a:rect l="0" t="0" r="r" b="b"/>
              <a:pathLst>
                <a:path w="161" h="228">
                  <a:moveTo>
                    <a:pt x="0" y="0"/>
                  </a:moveTo>
                  <a:cubicBezTo>
                    <a:pt x="19" y="4"/>
                    <a:pt x="90" y="3"/>
                    <a:pt x="114" y="24"/>
                  </a:cubicBezTo>
                  <a:cubicBezTo>
                    <a:pt x="138" y="45"/>
                    <a:pt x="161" y="92"/>
                    <a:pt x="144" y="126"/>
                  </a:cubicBezTo>
                  <a:cubicBezTo>
                    <a:pt x="144" y="166"/>
                    <a:pt x="40" y="207"/>
                    <a:pt x="12" y="228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896100" y="4924425"/>
            <a:ext cx="1014413" cy="1495425"/>
            <a:chOff x="4344" y="3102"/>
            <a:chExt cx="639" cy="942"/>
          </a:xfrm>
        </p:grpSpPr>
        <p:sp>
          <p:nvSpPr>
            <p:cNvPr id="1458202" name="Freeform 26"/>
            <p:cNvSpPr>
              <a:spLocks/>
            </p:cNvSpPr>
            <p:nvPr/>
          </p:nvSpPr>
          <p:spPr bwMode="auto">
            <a:xfrm>
              <a:off x="4344" y="3102"/>
              <a:ext cx="639" cy="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" y="138"/>
                </a:cxn>
                <a:cxn ang="0">
                  <a:pos x="582" y="690"/>
                </a:cxn>
                <a:cxn ang="0">
                  <a:pos x="144" y="936"/>
                </a:cxn>
              </a:cxnLst>
              <a:rect l="0" t="0" r="r" b="b"/>
              <a:pathLst>
                <a:path w="639" h="936">
                  <a:moveTo>
                    <a:pt x="0" y="0"/>
                  </a:moveTo>
                  <a:cubicBezTo>
                    <a:pt x="81" y="23"/>
                    <a:pt x="389" y="23"/>
                    <a:pt x="486" y="138"/>
                  </a:cubicBezTo>
                  <a:cubicBezTo>
                    <a:pt x="563" y="192"/>
                    <a:pt x="639" y="557"/>
                    <a:pt x="582" y="690"/>
                  </a:cubicBezTo>
                  <a:cubicBezTo>
                    <a:pt x="525" y="823"/>
                    <a:pt x="235" y="885"/>
                    <a:pt x="144" y="936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58203" name="Freeform 27"/>
            <p:cNvSpPr>
              <a:spLocks/>
            </p:cNvSpPr>
            <p:nvPr/>
          </p:nvSpPr>
          <p:spPr bwMode="auto">
            <a:xfrm>
              <a:off x="4410" y="3408"/>
              <a:ext cx="506" cy="343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468" y="120"/>
                </a:cxn>
                <a:cxn ang="0">
                  <a:pos x="414" y="306"/>
                </a:cxn>
                <a:cxn ang="0">
                  <a:pos x="0" y="342"/>
                </a:cxn>
              </a:cxnLst>
              <a:rect l="0" t="0" r="r" b="b"/>
              <a:pathLst>
                <a:path w="506" h="343">
                  <a:moveTo>
                    <a:pt x="324" y="0"/>
                  </a:moveTo>
                  <a:cubicBezTo>
                    <a:pt x="379" y="33"/>
                    <a:pt x="430" y="61"/>
                    <a:pt x="468" y="120"/>
                  </a:cubicBezTo>
                  <a:cubicBezTo>
                    <a:pt x="506" y="179"/>
                    <a:pt x="492" y="269"/>
                    <a:pt x="414" y="306"/>
                  </a:cubicBezTo>
                  <a:cubicBezTo>
                    <a:pt x="336" y="343"/>
                    <a:pt x="86" y="334"/>
                    <a:pt x="0" y="342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58204" name="Freeform 28"/>
            <p:cNvSpPr>
              <a:spLocks/>
            </p:cNvSpPr>
            <p:nvPr/>
          </p:nvSpPr>
          <p:spPr bwMode="auto">
            <a:xfrm>
              <a:off x="4386" y="3756"/>
              <a:ext cx="211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78"/>
                </a:cxn>
                <a:cxn ang="0">
                  <a:pos x="186" y="174"/>
                </a:cxn>
                <a:cxn ang="0">
                  <a:pos x="24" y="288"/>
                </a:cxn>
              </a:cxnLst>
              <a:rect l="0" t="0" r="r" b="b"/>
              <a:pathLst>
                <a:path w="211" h="288">
                  <a:moveTo>
                    <a:pt x="0" y="0"/>
                  </a:moveTo>
                  <a:cubicBezTo>
                    <a:pt x="29" y="13"/>
                    <a:pt x="143" y="49"/>
                    <a:pt x="174" y="78"/>
                  </a:cubicBezTo>
                  <a:cubicBezTo>
                    <a:pt x="205" y="107"/>
                    <a:pt x="211" y="139"/>
                    <a:pt x="186" y="174"/>
                  </a:cubicBezTo>
                  <a:cubicBezTo>
                    <a:pt x="186" y="214"/>
                    <a:pt x="58" y="264"/>
                    <a:pt x="24" y="288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 (Linear) Order</a:t>
            </a:r>
            <a:endParaRPr lang="en-US" dirty="0"/>
          </a:p>
        </p:txBody>
      </p:sp>
      <p:sp>
        <p:nvSpPr>
          <p:cNvPr id="1459203" name="Oval 3"/>
          <p:cNvSpPr>
            <a:spLocks noChangeArrowheads="1"/>
          </p:cNvSpPr>
          <p:nvPr/>
        </p:nvSpPr>
        <p:spPr bwMode="auto">
          <a:xfrm>
            <a:off x="3041650" y="1981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9204" name="Oval 4"/>
          <p:cNvSpPr>
            <a:spLocks noChangeArrowheads="1"/>
          </p:cNvSpPr>
          <p:nvPr/>
        </p:nvSpPr>
        <p:spPr bwMode="auto">
          <a:xfrm>
            <a:off x="3048000" y="370522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9205" name="Oval 5"/>
          <p:cNvSpPr>
            <a:spLocks noChangeArrowheads="1"/>
          </p:cNvSpPr>
          <p:nvPr/>
        </p:nvSpPr>
        <p:spPr bwMode="auto">
          <a:xfrm>
            <a:off x="5592763" y="1981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9206" name="Text Box 6"/>
          <p:cNvSpPr txBox="1">
            <a:spLocks noChangeArrowheads="1"/>
          </p:cNvSpPr>
          <p:nvPr/>
        </p:nvSpPr>
        <p:spPr bwMode="auto">
          <a:xfrm>
            <a:off x="1406525" y="1524000"/>
            <a:ext cx="1793875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underwear</a:t>
            </a:r>
          </a:p>
        </p:txBody>
      </p:sp>
      <p:sp>
        <p:nvSpPr>
          <p:cNvPr id="1459207" name="Text Box 7"/>
          <p:cNvSpPr txBox="1">
            <a:spLocks noChangeArrowheads="1"/>
          </p:cNvSpPr>
          <p:nvPr/>
        </p:nvSpPr>
        <p:spPr bwMode="auto">
          <a:xfrm>
            <a:off x="2133600" y="3336925"/>
            <a:ext cx="989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pants</a:t>
            </a:r>
          </a:p>
        </p:txBody>
      </p:sp>
      <p:sp>
        <p:nvSpPr>
          <p:cNvPr id="1459208" name="Text Box 8"/>
          <p:cNvSpPr txBox="1">
            <a:spLocks noChangeArrowheads="1"/>
          </p:cNvSpPr>
          <p:nvPr/>
        </p:nvSpPr>
        <p:spPr bwMode="auto">
          <a:xfrm>
            <a:off x="5675313" y="1524000"/>
            <a:ext cx="1030287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socks</a:t>
            </a:r>
          </a:p>
        </p:txBody>
      </p:sp>
      <p:sp>
        <p:nvSpPr>
          <p:cNvPr id="1459209" name="Line 9"/>
          <p:cNvSpPr>
            <a:spLocks noChangeShapeType="1"/>
          </p:cNvSpPr>
          <p:nvPr/>
        </p:nvSpPr>
        <p:spPr bwMode="auto">
          <a:xfrm>
            <a:off x="3124200" y="2057400"/>
            <a:ext cx="0" cy="1676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9210" name="Line 10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9211" name="Line 11"/>
          <p:cNvSpPr>
            <a:spLocks noChangeShapeType="1"/>
          </p:cNvSpPr>
          <p:nvPr/>
        </p:nvSpPr>
        <p:spPr bwMode="auto">
          <a:xfrm flipV="1">
            <a:off x="3124200" y="3810000"/>
            <a:ext cx="2438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9212" name="Line 12"/>
          <p:cNvSpPr>
            <a:spLocks noChangeShapeType="1"/>
          </p:cNvSpPr>
          <p:nvPr/>
        </p:nvSpPr>
        <p:spPr bwMode="auto">
          <a:xfrm flipH="1">
            <a:off x="5638800" y="2057400"/>
            <a:ext cx="0" cy="1676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9213" name="Oval 13"/>
          <p:cNvSpPr>
            <a:spLocks noChangeArrowheads="1"/>
          </p:cNvSpPr>
          <p:nvPr/>
        </p:nvSpPr>
        <p:spPr bwMode="auto">
          <a:xfrm>
            <a:off x="5562600" y="371792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59214" name="Text Box 14"/>
          <p:cNvSpPr txBox="1">
            <a:spLocks noChangeArrowheads="1"/>
          </p:cNvSpPr>
          <p:nvPr/>
        </p:nvSpPr>
        <p:spPr bwMode="auto">
          <a:xfrm>
            <a:off x="5675313" y="3336925"/>
            <a:ext cx="1030287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shoes</a:t>
            </a: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3048000" y="370522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699276" y="4104898"/>
            <a:ext cx="1813317" cy="286232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 smtClean="0">
                <a:latin typeface="Times New Roman" pitchFamily="35" charset="0"/>
              </a:rPr>
              <a:t>socks</a:t>
            </a:r>
            <a:br>
              <a:rPr lang="en-US" sz="3000" dirty="0" smtClean="0">
                <a:latin typeface="Times New Roman" pitchFamily="35" charset="0"/>
              </a:rPr>
            </a:br>
            <a:r>
              <a:rPr lang="en-US" sz="3000" dirty="0" smtClean="0">
                <a:latin typeface="Times New Roman" pitchFamily="35" charset="0"/>
              </a:rPr>
              <a:t>shoes</a:t>
            </a:r>
          </a:p>
          <a:p>
            <a:r>
              <a:rPr lang="en-US" sz="3000" dirty="0" smtClean="0">
                <a:latin typeface="Times New Roman" pitchFamily="35" charset="0"/>
              </a:rPr>
              <a:t>pants</a:t>
            </a:r>
          </a:p>
          <a:p>
            <a:r>
              <a:rPr lang="en-US" sz="3000" dirty="0" smtClean="0">
                <a:latin typeface="Times New Roman" pitchFamily="35" charset="0"/>
              </a:rPr>
              <a:t>underwear</a:t>
            </a:r>
            <a:r>
              <a:rPr lang="en-US" sz="3000" b="0" dirty="0" smtClean="0">
                <a:latin typeface="Times New Roman" pitchFamily="35" charset="0"/>
              </a:rPr>
              <a:t/>
            </a:r>
            <a:br>
              <a:rPr lang="en-US" sz="3000" b="0" dirty="0" smtClean="0">
                <a:latin typeface="Times New Roman" pitchFamily="35" charset="0"/>
              </a:rPr>
            </a:br>
            <a:r>
              <a:rPr lang="en-US" sz="3000" b="0" dirty="0" smtClean="0">
                <a:latin typeface="Times New Roman" pitchFamily="35" charset="0"/>
              </a:rPr>
              <a:t/>
            </a:r>
            <a:br>
              <a:rPr lang="en-US" sz="3000" b="0" dirty="0" smtClean="0">
                <a:latin typeface="Times New Roman" pitchFamily="35" charset="0"/>
              </a:rPr>
            </a:br>
            <a:endParaRPr lang="en-US" sz="3000" b="0" dirty="0">
              <a:latin typeface="Times New Roman" pitchFamily="35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936" y="4104898"/>
            <a:ext cx="2039619" cy="23414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688667" y="4426857"/>
            <a:ext cx="1384338" cy="1403047"/>
            <a:chOff x="6688667" y="4426857"/>
            <a:chExt cx="1384338" cy="1403047"/>
          </a:xfrm>
        </p:grpSpPr>
        <p:sp>
          <p:nvSpPr>
            <p:cNvPr id="31" name="Freeform 30"/>
            <p:cNvSpPr/>
            <p:nvPr/>
          </p:nvSpPr>
          <p:spPr bwMode="auto">
            <a:xfrm>
              <a:off x="6688667" y="4426857"/>
              <a:ext cx="294317" cy="483810"/>
            </a:xfrm>
            <a:custGeom>
              <a:avLst/>
              <a:gdLst>
                <a:gd name="connsiteX0" fmla="*/ 0 w 294317"/>
                <a:gd name="connsiteY0" fmla="*/ 0 h 483810"/>
                <a:gd name="connsiteX1" fmla="*/ 290285 w 294317"/>
                <a:gd name="connsiteY1" fmla="*/ 254000 h 483810"/>
                <a:gd name="connsiteX2" fmla="*/ 24190 w 294317"/>
                <a:gd name="connsiteY2" fmla="*/ 483810 h 48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317" h="483810">
                  <a:moveTo>
                    <a:pt x="0" y="0"/>
                  </a:moveTo>
                  <a:cubicBezTo>
                    <a:pt x="143126" y="86682"/>
                    <a:pt x="286253" y="173365"/>
                    <a:pt x="290285" y="254000"/>
                  </a:cubicBezTo>
                  <a:cubicBezTo>
                    <a:pt x="294317" y="334635"/>
                    <a:pt x="159253" y="409222"/>
                    <a:pt x="24190" y="48381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952180" y="5358189"/>
              <a:ext cx="1120825" cy="471715"/>
            </a:xfrm>
            <a:custGeom>
              <a:avLst/>
              <a:gdLst>
                <a:gd name="connsiteX0" fmla="*/ 774095 w 1120825"/>
                <a:gd name="connsiteY0" fmla="*/ 471715 h 471715"/>
                <a:gd name="connsiteX1" fmla="*/ 991809 w 1120825"/>
                <a:gd name="connsiteY1" fmla="*/ 193524 h 471715"/>
                <a:gd name="connsiteX2" fmla="*/ 0 w 1120825"/>
                <a:gd name="connsiteY2" fmla="*/ 0 h 47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0825" h="471715">
                  <a:moveTo>
                    <a:pt x="774095" y="471715"/>
                  </a:moveTo>
                  <a:cubicBezTo>
                    <a:pt x="947460" y="371929"/>
                    <a:pt x="1120825" y="272143"/>
                    <a:pt x="991809" y="193524"/>
                  </a:cubicBezTo>
                  <a:cubicBezTo>
                    <a:pt x="862793" y="114905"/>
                    <a:pt x="0" y="0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6952180" y="4910667"/>
              <a:ext cx="294317" cy="411238"/>
            </a:xfrm>
            <a:custGeom>
              <a:avLst/>
              <a:gdLst>
                <a:gd name="connsiteX0" fmla="*/ 0 w 294317"/>
                <a:gd name="connsiteY0" fmla="*/ 411238 h 411238"/>
                <a:gd name="connsiteX1" fmla="*/ 290285 w 294317"/>
                <a:gd name="connsiteY1" fmla="*/ 181428 h 411238"/>
                <a:gd name="connsiteX2" fmla="*/ 24190 w 294317"/>
                <a:gd name="connsiteY2" fmla="*/ 0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317" h="411238">
                  <a:moveTo>
                    <a:pt x="0" y="411238"/>
                  </a:moveTo>
                  <a:cubicBezTo>
                    <a:pt x="143126" y="330603"/>
                    <a:pt x="286253" y="249968"/>
                    <a:pt x="290285" y="181428"/>
                  </a:cubicBezTo>
                  <a:cubicBezTo>
                    <a:pt x="294317" y="112888"/>
                    <a:pt x="24190" y="0"/>
                    <a:pt x="2419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10003" y="3336925"/>
            <a:ext cx="2370044" cy="3152919"/>
            <a:chOff x="5610003" y="3336925"/>
            <a:chExt cx="2370044" cy="3152919"/>
          </a:xfrm>
        </p:grpSpPr>
        <p:cxnSp>
          <p:nvCxnSpPr>
            <p:cNvPr id="35" name="Straight Connector 34"/>
            <p:cNvCxnSpPr/>
            <p:nvPr/>
          </p:nvCxnSpPr>
          <p:spPr bwMode="auto">
            <a:xfrm rot="5400000" flipH="1" flipV="1">
              <a:off x="5498463" y="4034476"/>
              <a:ext cx="2588673" cy="223497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6200000" flipV="1">
              <a:off x="5433153" y="4078021"/>
              <a:ext cx="2588673" cy="223497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6982984" y="3336925"/>
              <a:ext cx="9970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</a:rPr>
                <a:t>Invalid</a:t>
              </a:r>
            </a:p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</a:rPr>
                <a:t>Order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66" name="Rectangle 1106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620000" cy="4648200"/>
          </a:xfrm>
          <a:noFill/>
          <a:ln/>
        </p:spPr>
        <p:txBody>
          <a:bodyPr/>
          <a:lstStyle/>
          <a:p>
            <a:r>
              <a:rPr lang="en-US" sz="2800" dirty="0"/>
              <a:t>Note: This algorithm is different than the one in Goodrich-</a:t>
            </a:r>
            <a:r>
              <a:rPr lang="en-US" sz="2800" dirty="0" err="1"/>
              <a:t>Tamassia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Font typeface="Wingdings" pitchFamily="35" charset="2"/>
              <a:buNone/>
            </a:pPr>
            <a:endParaRPr lang="en-US" sz="2800" dirty="0"/>
          </a:p>
        </p:txBody>
      </p:sp>
      <p:sp>
        <p:nvSpPr>
          <p:cNvPr id="272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82600" y="495300"/>
            <a:ext cx="8382000" cy="838200"/>
          </a:xfrm>
        </p:spPr>
        <p:txBody>
          <a:bodyPr/>
          <a:lstStyle/>
          <a:p>
            <a:r>
              <a:rPr lang="en-US"/>
              <a:t>Algorithm for Topological Sorting</a:t>
            </a:r>
          </a:p>
        </p:txBody>
      </p:sp>
      <p:sp>
        <p:nvSpPr>
          <p:cNvPr id="272465" name="Text Box 1105"/>
          <p:cNvSpPr txBox="1">
            <a:spLocks noChangeArrowheads="1"/>
          </p:cNvSpPr>
          <p:nvPr/>
        </p:nvSpPr>
        <p:spPr bwMode="auto">
          <a:xfrm>
            <a:off x="1028095" y="2906713"/>
            <a:ext cx="7462762" cy="309315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Method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TopologicalSort(</a:t>
            </a:r>
            <a:r>
              <a:rPr lang="en-US" sz="2000" b="1" i="1" dirty="0" err="1">
                <a:solidFill>
                  <a:schemeClr val="tx2"/>
                </a:solidFill>
                <a:latin typeface="+mj-lt"/>
              </a:rPr>
              <a:t>G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)</a:t>
            </a:r>
          </a:p>
          <a:p>
            <a:pPr algn="l">
              <a:spcBef>
                <a:spcPts val="600"/>
              </a:spcBef>
            </a:pPr>
            <a:r>
              <a:rPr lang="en-US" sz="2000" b="1" i="1" dirty="0">
                <a:solidFill>
                  <a:schemeClr val="tx2"/>
                </a:solidFill>
                <a:latin typeface="+mj-lt"/>
              </a:rPr>
              <a:t>      H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Wingdings"/>
                <a:ea typeface="Wingdings"/>
                <a:cs typeface="Wingdings"/>
              </a:rPr>
              <a:t>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sym typeface="Symbol" pitchFamily="35" charset="2"/>
              </a:rPr>
              <a:t> </a:t>
            </a:r>
            <a:r>
              <a:rPr lang="en-US" sz="2000" b="1" i="1" dirty="0">
                <a:solidFill>
                  <a:schemeClr val="tx2"/>
                </a:solidFill>
                <a:latin typeface="+mj-lt"/>
                <a:sym typeface="Symbol" pitchFamily="35" charset="2"/>
              </a:rPr>
              <a:t>G</a:t>
            </a:r>
            <a:r>
              <a:rPr lang="en-US" sz="2000" dirty="0">
                <a:latin typeface="+mj-lt"/>
                <a:sym typeface="Symbol" pitchFamily="35" charset="2"/>
              </a:rPr>
              <a:t>	// Temporary copy of </a:t>
            </a:r>
            <a:r>
              <a:rPr lang="en-US" sz="2000" b="1" i="1" dirty="0">
                <a:latin typeface="+mj-lt"/>
                <a:sym typeface="Symbol" pitchFamily="35" charset="2"/>
              </a:rPr>
              <a:t>G</a:t>
            </a:r>
          </a:p>
          <a:p>
            <a:pPr>
              <a:spcBef>
                <a:spcPts val="600"/>
              </a:spcBef>
            </a:pPr>
            <a:r>
              <a:rPr lang="en-US" sz="2000" b="1" i="1" dirty="0">
                <a:solidFill>
                  <a:schemeClr val="tx2"/>
                </a:solidFill>
                <a:latin typeface="+mj-lt"/>
              </a:rPr>
              <a:t>      </a:t>
            </a:r>
            <a:r>
              <a:rPr lang="en-US" sz="2000" b="1" i="1" dirty="0" err="1">
                <a:solidFill>
                  <a:schemeClr val="tx2"/>
                </a:solidFill>
                <a:latin typeface="+mj-lt"/>
              </a:rPr>
              <a:t>n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Wingdings"/>
                <a:ea typeface="Wingdings"/>
                <a:cs typeface="Wingdings"/>
              </a:rPr>
              <a:t>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sym typeface="Symbol" pitchFamily="35" charset="2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latin typeface="+mj-lt"/>
                <a:sym typeface="Symbol" pitchFamily="35" charset="2"/>
              </a:rPr>
              <a:t>G.numVertices</a:t>
            </a:r>
            <a:r>
              <a:rPr lang="en-US" sz="2000" dirty="0">
                <a:solidFill>
                  <a:schemeClr val="tx2"/>
                </a:solidFill>
                <a:latin typeface="+mj-lt"/>
                <a:sym typeface="Symbol" pitchFamily="35" charset="2"/>
              </a:rPr>
              <a:t>()</a:t>
            </a:r>
            <a:endParaRPr lang="en-US" sz="2000" i="1" dirty="0">
              <a:solidFill>
                <a:schemeClr val="tx2"/>
              </a:solidFill>
              <a:latin typeface="+mj-lt"/>
              <a:sym typeface="Symbol" pitchFamily="35" charset="2"/>
            </a:endParaRPr>
          </a:p>
          <a:p>
            <a:pPr algn="l"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latin typeface="+mj-lt"/>
                <a:sym typeface="Symbol" pitchFamily="35" charset="2"/>
              </a:rPr>
              <a:t>      </a:t>
            </a:r>
            <a:r>
              <a:rPr lang="en-US" sz="2000" b="1" dirty="0">
                <a:solidFill>
                  <a:schemeClr val="accent3"/>
                </a:solidFill>
                <a:latin typeface="+mj-lt"/>
                <a:sym typeface="Symbol" pitchFamily="35" charset="2"/>
              </a:rPr>
              <a:t>while</a:t>
            </a:r>
            <a:r>
              <a:rPr lang="en-US" sz="2000" dirty="0">
                <a:solidFill>
                  <a:schemeClr val="accent3"/>
                </a:solidFill>
                <a:latin typeface="+mj-lt"/>
                <a:sym typeface="Symbol" pitchFamily="35" charset="2"/>
              </a:rPr>
              <a:t> </a:t>
            </a:r>
            <a:r>
              <a:rPr lang="en-US" sz="2000" b="1" i="1" dirty="0">
                <a:solidFill>
                  <a:schemeClr val="tx2"/>
                </a:solidFill>
                <a:latin typeface="+mj-lt"/>
                <a:sym typeface="Symbol" pitchFamily="35" charset="2"/>
              </a:rPr>
              <a:t>H</a:t>
            </a:r>
            <a:r>
              <a:rPr lang="en-US" sz="2000" dirty="0">
                <a:solidFill>
                  <a:schemeClr val="tx2"/>
                </a:solidFill>
                <a:latin typeface="+mj-lt"/>
                <a:sym typeface="Symbol" pitchFamily="35" charset="2"/>
              </a:rPr>
              <a:t> is not empty</a:t>
            </a:r>
            <a:r>
              <a:rPr lang="en-US" sz="2000" dirty="0">
                <a:latin typeface="+mj-lt"/>
                <a:sym typeface="Symbol" pitchFamily="35" charset="2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+mj-lt"/>
                <a:sym typeface="Symbol" pitchFamily="35" charset="2"/>
              </a:rPr>
              <a:t>do</a:t>
            </a:r>
          </a:p>
          <a:p>
            <a:pPr algn="l">
              <a:spcBef>
                <a:spcPts val="600"/>
              </a:spcBef>
            </a:pPr>
            <a:r>
              <a:rPr lang="en-US" sz="2000" dirty="0" smtClean="0">
                <a:latin typeface="+mj-lt"/>
                <a:sym typeface="Symbol" pitchFamily="35" charset="2"/>
              </a:rPr>
              <a:t>		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sym typeface="Symbol" pitchFamily="35" charset="2"/>
              </a:rPr>
              <a:t>Let </a:t>
            </a:r>
            <a:r>
              <a:rPr lang="en-US" sz="2000" b="1" i="1" dirty="0" err="1">
                <a:solidFill>
                  <a:schemeClr val="tx2"/>
                </a:solidFill>
                <a:latin typeface="+mj-lt"/>
                <a:sym typeface="Symbol" pitchFamily="35" charset="2"/>
              </a:rPr>
              <a:t>v</a:t>
            </a:r>
            <a:r>
              <a:rPr lang="en-US" sz="2000" dirty="0">
                <a:solidFill>
                  <a:schemeClr val="tx2"/>
                </a:solidFill>
                <a:latin typeface="+mj-lt"/>
                <a:sym typeface="Symbol" pitchFamily="35" charset="2"/>
              </a:rPr>
              <a:t> be a vertex with no outgoing edges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2"/>
                </a:solidFill>
                <a:latin typeface="+mj-lt"/>
                <a:sym typeface="Symbol" pitchFamily="35" charset="2"/>
              </a:rPr>
              <a:t>		Label </a:t>
            </a:r>
            <a:r>
              <a:rPr lang="en-US" sz="2000" b="1" i="1" dirty="0" err="1">
                <a:solidFill>
                  <a:schemeClr val="tx2"/>
                </a:solidFill>
                <a:latin typeface="+mj-lt"/>
                <a:sym typeface="Symbol" pitchFamily="35" charset="2"/>
              </a:rPr>
              <a:t>v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sym typeface="Symbol" pitchFamily="35" charset="2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Wingdings"/>
                <a:ea typeface="Wingdings"/>
                <a:cs typeface="Wingdings"/>
              </a:rPr>
              <a:t>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sym typeface="Symbol" pitchFamily="35" charset="2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latin typeface="+mj-lt"/>
                <a:sym typeface="Symbol" pitchFamily="35" charset="2"/>
              </a:rPr>
              <a:t>n</a:t>
            </a:r>
            <a:endParaRPr lang="en-US" sz="2000" b="1" i="1" dirty="0">
              <a:solidFill>
                <a:schemeClr val="tx2"/>
              </a:solidFill>
              <a:latin typeface="+mj-lt"/>
              <a:sym typeface="Symbol" pitchFamily="35" charset="2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2"/>
                </a:solidFill>
                <a:latin typeface="+mj-lt"/>
                <a:sym typeface="Symbol" pitchFamily="35" charset="2"/>
              </a:rPr>
              <a:t>		</a:t>
            </a:r>
            <a:r>
              <a:rPr lang="en-US" sz="2000" b="1" i="1" dirty="0" err="1" smtClean="0">
                <a:solidFill>
                  <a:schemeClr val="tx2"/>
                </a:solidFill>
                <a:latin typeface="+mj-lt"/>
                <a:sym typeface="Symbol" pitchFamily="35" charset="2"/>
              </a:rPr>
              <a:t>n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sym typeface="Symbol" pitchFamily="35" charset="2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Wingdings"/>
                <a:ea typeface="Wingdings"/>
                <a:cs typeface="Wingdings"/>
              </a:rPr>
              <a:t>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sym typeface="Symbol" pitchFamily="35" charset="2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latin typeface="+mj-lt"/>
                <a:sym typeface="Symbol" pitchFamily="35" charset="2"/>
              </a:rPr>
              <a:t>n</a:t>
            </a:r>
            <a:r>
              <a:rPr lang="en-US" sz="2000" b="1" i="1" dirty="0">
                <a:solidFill>
                  <a:schemeClr val="tx2"/>
                </a:solidFill>
                <a:latin typeface="+mj-lt"/>
                <a:sym typeface="Symbol" pitchFamily="35" charset="2"/>
              </a:rPr>
              <a:t> - </a:t>
            </a:r>
            <a:r>
              <a:rPr lang="en-US" sz="2000" b="1" dirty="0">
                <a:solidFill>
                  <a:schemeClr val="tx2"/>
                </a:solidFill>
                <a:latin typeface="+mj-lt"/>
                <a:sym typeface="Symbol" pitchFamily="35" charset="2"/>
              </a:rPr>
              <a:t>1</a:t>
            </a:r>
          </a:p>
          <a:p>
            <a:pPr algn="l">
              <a:spcBef>
                <a:spcPts val="600"/>
              </a:spcBef>
            </a:pPr>
            <a:r>
              <a:rPr lang="en-US" sz="2000" dirty="0" smtClean="0">
                <a:solidFill>
                  <a:schemeClr val="tx2"/>
                </a:solidFill>
                <a:latin typeface="+mj-lt"/>
                <a:sym typeface="Symbol" pitchFamily="35" charset="2"/>
              </a:rPr>
              <a:t>		Remove </a:t>
            </a:r>
            <a:r>
              <a:rPr lang="en-US" sz="2000" i="1" dirty="0" err="1">
                <a:solidFill>
                  <a:schemeClr val="tx2"/>
                </a:solidFill>
                <a:latin typeface="+mj-lt"/>
                <a:sym typeface="Symbol" pitchFamily="35" charset="2"/>
              </a:rPr>
              <a:t>v</a:t>
            </a:r>
            <a:r>
              <a:rPr lang="en-US" sz="2000" dirty="0">
                <a:solidFill>
                  <a:schemeClr val="tx2"/>
                </a:solidFill>
                <a:latin typeface="+mj-lt"/>
                <a:sym typeface="Symbol" pitchFamily="35" charset="2"/>
              </a:rPr>
              <a:t> from </a:t>
            </a:r>
            <a:r>
              <a:rPr lang="en-US" sz="2000" b="1" i="1" dirty="0" smtClean="0">
                <a:solidFill>
                  <a:schemeClr val="tx2"/>
                </a:solidFill>
                <a:latin typeface="+mj-lt"/>
                <a:sym typeface="Symbol" pitchFamily="35" charset="2"/>
              </a:rPr>
              <a:t>H </a:t>
            </a:r>
            <a:r>
              <a:rPr lang="en-US" sz="2000" b="1" i="1" dirty="0" smtClean="0">
                <a:solidFill>
                  <a:schemeClr val="bg2">
                    <a:lumMod val="75000"/>
                  </a:schemeClr>
                </a:solidFill>
                <a:latin typeface="+mj-lt"/>
                <a:sym typeface="Symbol" pitchFamily="35" charset="2"/>
              </a:rPr>
              <a:t>//as well as edges involving </a:t>
            </a:r>
            <a:r>
              <a:rPr lang="en-US" sz="2000" b="1" i="1" dirty="0" err="1" smtClean="0">
                <a:solidFill>
                  <a:schemeClr val="bg2">
                    <a:lumMod val="75000"/>
                  </a:schemeClr>
                </a:solidFill>
                <a:latin typeface="+mj-lt"/>
                <a:sym typeface="Symbol" pitchFamily="35" charset="2"/>
              </a:rPr>
              <a:t>v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+mj-lt"/>
              <a:sym typeface="Symbol" pitchFamily="3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60227" name="Oval 3"/>
          <p:cNvSpPr>
            <a:spLocks noChangeArrowheads="1"/>
          </p:cNvSpPr>
          <p:nvPr/>
        </p:nvSpPr>
        <p:spPr bwMode="auto">
          <a:xfrm>
            <a:off x="2416175" y="1295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0228" name="Text Box 4"/>
          <p:cNvSpPr txBox="1">
            <a:spLocks noChangeArrowheads="1"/>
          </p:cNvSpPr>
          <p:nvPr/>
        </p:nvSpPr>
        <p:spPr bwMode="auto">
          <a:xfrm>
            <a:off x="2138363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60229" name="Line 5"/>
          <p:cNvSpPr>
            <a:spLocks noChangeShapeType="1"/>
          </p:cNvSpPr>
          <p:nvPr/>
        </p:nvSpPr>
        <p:spPr bwMode="auto">
          <a:xfrm flipH="1">
            <a:off x="1501775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30" name="Line 6"/>
          <p:cNvSpPr>
            <a:spLocks noChangeShapeType="1"/>
          </p:cNvSpPr>
          <p:nvPr/>
        </p:nvSpPr>
        <p:spPr bwMode="auto">
          <a:xfrm>
            <a:off x="2714625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31" name="Text Box 7"/>
          <p:cNvSpPr txBox="1">
            <a:spLocks noChangeArrowheads="1"/>
          </p:cNvSpPr>
          <p:nvPr/>
        </p:nvSpPr>
        <p:spPr bwMode="auto">
          <a:xfrm>
            <a:off x="944563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60232" name="Text Box 8"/>
          <p:cNvSpPr txBox="1">
            <a:spLocks noChangeArrowheads="1"/>
          </p:cNvSpPr>
          <p:nvPr/>
        </p:nvSpPr>
        <p:spPr bwMode="auto">
          <a:xfrm>
            <a:off x="3406775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60233" name="Oval 9"/>
          <p:cNvSpPr>
            <a:spLocks noChangeArrowheads="1"/>
          </p:cNvSpPr>
          <p:nvPr/>
        </p:nvSpPr>
        <p:spPr bwMode="auto">
          <a:xfrm>
            <a:off x="1349375" y="2133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0234" name="Oval 10"/>
          <p:cNvSpPr>
            <a:spLocks noChangeArrowheads="1"/>
          </p:cNvSpPr>
          <p:nvPr/>
        </p:nvSpPr>
        <p:spPr bwMode="auto">
          <a:xfrm>
            <a:off x="3330575" y="21367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0235" name="Line 11"/>
          <p:cNvSpPr>
            <a:spLocks noChangeShapeType="1"/>
          </p:cNvSpPr>
          <p:nvPr/>
        </p:nvSpPr>
        <p:spPr bwMode="auto">
          <a:xfrm>
            <a:off x="2728913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36" name="Text Box 12"/>
          <p:cNvSpPr txBox="1">
            <a:spLocks noChangeArrowheads="1"/>
          </p:cNvSpPr>
          <p:nvPr/>
        </p:nvSpPr>
        <p:spPr bwMode="auto">
          <a:xfrm>
            <a:off x="958850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60237" name="Text Box 13"/>
          <p:cNvSpPr txBox="1">
            <a:spLocks noChangeArrowheads="1"/>
          </p:cNvSpPr>
          <p:nvPr/>
        </p:nvSpPr>
        <p:spPr bwMode="auto">
          <a:xfrm>
            <a:off x="3421063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60238" name="Oval 14"/>
          <p:cNvSpPr>
            <a:spLocks noChangeArrowheads="1"/>
          </p:cNvSpPr>
          <p:nvPr/>
        </p:nvSpPr>
        <p:spPr bwMode="auto">
          <a:xfrm>
            <a:off x="1363663" y="2667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0239" name="Oval 15"/>
          <p:cNvSpPr>
            <a:spLocks noChangeArrowheads="1"/>
          </p:cNvSpPr>
          <p:nvPr/>
        </p:nvSpPr>
        <p:spPr bwMode="auto">
          <a:xfrm>
            <a:off x="3344863" y="26701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0240" name="Line 16"/>
          <p:cNvSpPr>
            <a:spLocks noChangeShapeType="1"/>
          </p:cNvSpPr>
          <p:nvPr/>
        </p:nvSpPr>
        <p:spPr bwMode="auto">
          <a:xfrm>
            <a:off x="2743200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41" name="Text Box 17"/>
          <p:cNvSpPr txBox="1">
            <a:spLocks noChangeArrowheads="1"/>
          </p:cNvSpPr>
          <p:nvPr/>
        </p:nvSpPr>
        <p:spPr bwMode="auto">
          <a:xfrm>
            <a:off x="973138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60242" name="Text Box 18"/>
          <p:cNvSpPr txBox="1">
            <a:spLocks noChangeArrowheads="1"/>
          </p:cNvSpPr>
          <p:nvPr/>
        </p:nvSpPr>
        <p:spPr bwMode="auto">
          <a:xfrm>
            <a:off x="3435350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60243" name="Oval 19"/>
          <p:cNvSpPr>
            <a:spLocks noChangeArrowheads="1"/>
          </p:cNvSpPr>
          <p:nvPr/>
        </p:nvSpPr>
        <p:spPr bwMode="auto">
          <a:xfrm>
            <a:off x="1377950" y="3200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0244" name="Oval 20"/>
          <p:cNvSpPr>
            <a:spLocks noChangeArrowheads="1"/>
          </p:cNvSpPr>
          <p:nvPr/>
        </p:nvSpPr>
        <p:spPr bwMode="auto">
          <a:xfrm>
            <a:off x="3359150" y="32035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0245" name="Line 21"/>
          <p:cNvSpPr>
            <a:spLocks noChangeShapeType="1"/>
          </p:cNvSpPr>
          <p:nvPr/>
        </p:nvSpPr>
        <p:spPr bwMode="auto">
          <a:xfrm>
            <a:off x="2757488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46" name="Text Box 22"/>
          <p:cNvSpPr txBox="1">
            <a:spLocks noChangeArrowheads="1"/>
          </p:cNvSpPr>
          <p:nvPr/>
        </p:nvSpPr>
        <p:spPr bwMode="auto">
          <a:xfrm>
            <a:off x="987425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60247" name="Text Box 23"/>
          <p:cNvSpPr txBox="1">
            <a:spLocks noChangeArrowheads="1"/>
          </p:cNvSpPr>
          <p:nvPr/>
        </p:nvSpPr>
        <p:spPr bwMode="auto">
          <a:xfrm>
            <a:off x="3449638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60248" name="Oval 24"/>
          <p:cNvSpPr>
            <a:spLocks noChangeArrowheads="1"/>
          </p:cNvSpPr>
          <p:nvPr/>
        </p:nvSpPr>
        <p:spPr bwMode="auto">
          <a:xfrm>
            <a:off x="1392238" y="3733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0249" name="Oval 25"/>
          <p:cNvSpPr>
            <a:spLocks noChangeArrowheads="1"/>
          </p:cNvSpPr>
          <p:nvPr/>
        </p:nvSpPr>
        <p:spPr bwMode="auto">
          <a:xfrm>
            <a:off x="3373438" y="37369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0250" name="Line 26"/>
          <p:cNvSpPr>
            <a:spLocks noChangeShapeType="1"/>
          </p:cNvSpPr>
          <p:nvPr/>
        </p:nvSpPr>
        <p:spPr bwMode="auto">
          <a:xfrm>
            <a:off x="2771775" y="4876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51" name="Text Box 27"/>
          <p:cNvSpPr txBox="1">
            <a:spLocks noChangeArrowheads="1"/>
          </p:cNvSpPr>
          <p:nvPr/>
        </p:nvSpPr>
        <p:spPr bwMode="auto">
          <a:xfrm>
            <a:off x="1001713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60252" name="Text Box 28"/>
          <p:cNvSpPr txBox="1">
            <a:spLocks noChangeArrowheads="1"/>
          </p:cNvSpPr>
          <p:nvPr/>
        </p:nvSpPr>
        <p:spPr bwMode="auto">
          <a:xfrm>
            <a:off x="3463925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60253" name="Oval 29"/>
          <p:cNvSpPr>
            <a:spLocks noChangeArrowheads="1"/>
          </p:cNvSpPr>
          <p:nvPr/>
        </p:nvSpPr>
        <p:spPr bwMode="auto">
          <a:xfrm>
            <a:off x="1406525" y="4953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0254" name="Oval 30"/>
          <p:cNvSpPr>
            <a:spLocks noChangeArrowheads="1"/>
          </p:cNvSpPr>
          <p:nvPr/>
        </p:nvSpPr>
        <p:spPr bwMode="auto">
          <a:xfrm>
            <a:off x="3387725" y="49561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0255" name="Oval 31"/>
          <p:cNvSpPr>
            <a:spLocks noChangeArrowheads="1"/>
          </p:cNvSpPr>
          <p:nvPr/>
        </p:nvSpPr>
        <p:spPr bwMode="auto">
          <a:xfrm>
            <a:off x="2416175" y="42068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0256" name="Text Box 32"/>
          <p:cNvSpPr txBox="1">
            <a:spLocks noChangeArrowheads="1"/>
          </p:cNvSpPr>
          <p:nvPr/>
        </p:nvSpPr>
        <p:spPr bwMode="auto">
          <a:xfrm>
            <a:off x="1889125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60257" name="Line 33"/>
          <p:cNvSpPr>
            <a:spLocks noChangeShapeType="1"/>
          </p:cNvSpPr>
          <p:nvPr/>
        </p:nvSpPr>
        <p:spPr bwMode="auto">
          <a:xfrm>
            <a:off x="2492375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58" name="Line 34"/>
          <p:cNvSpPr>
            <a:spLocks noChangeShapeType="1"/>
          </p:cNvSpPr>
          <p:nvPr/>
        </p:nvSpPr>
        <p:spPr bwMode="auto">
          <a:xfrm>
            <a:off x="3406775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59" name="Line 35"/>
          <p:cNvSpPr>
            <a:spLocks noChangeShapeType="1"/>
          </p:cNvSpPr>
          <p:nvPr/>
        </p:nvSpPr>
        <p:spPr bwMode="auto">
          <a:xfrm>
            <a:off x="3416300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60" name="Line 36"/>
          <p:cNvSpPr>
            <a:spLocks noChangeShapeType="1"/>
          </p:cNvSpPr>
          <p:nvPr/>
        </p:nvSpPr>
        <p:spPr bwMode="auto">
          <a:xfrm>
            <a:off x="3435350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61" name="Line 37"/>
          <p:cNvSpPr>
            <a:spLocks noChangeShapeType="1"/>
          </p:cNvSpPr>
          <p:nvPr/>
        </p:nvSpPr>
        <p:spPr bwMode="auto">
          <a:xfrm>
            <a:off x="1425575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62" name="Line 38"/>
          <p:cNvSpPr>
            <a:spLocks noChangeShapeType="1"/>
          </p:cNvSpPr>
          <p:nvPr/>
        </p:nvSpPr>
        <p:spPr bwMode="auto">
          <a:xfrm>
            <a:off x="1435100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63" name="Line 39"/>
          <p:cNvSpPr>
            <a:spLocks noChangeShapeType="1"/>
          </p:cNvSpPr>
          <p:nvPr/>
        </p:nvSpPr>
        <p:spPr bwMode="auto">
          <a:xfrm>
            <a:off x="1454150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64" name="Line 40"/>
          <p:cNvSpPr>
            <a:spLocks noChangeShapeType="1"/>
          </p:cNvSpPr>
          <p:nvPr/>
        </p:nvSpPr>
        <p:spPr bwMode="auto">
          <a:xfrm flipH="1">
            <a:off x="2568575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65" name="Line 41"/>
          <p:cNvSpPr>
            <a:spLocks noChangeShapeType="1"/>
          </p:cNvSpPr>
          <p:nvPr/>
        </p:nvSpPr>
        <p:spPr bwMode="auto">
          <a:xfrm>
            <a:off x="1501775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66" name="Line 42"/>
          <p:cNvSpPr>
            <a:spLocks noChangeShapeType="1"/>
          </p:cNvSpPr>
          <p:nvPr/>
        </p:nvSpPr>
        <p:spPr bwMode="auto">
          <a:xfrm flipH="1">
            <a:off x="1577975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67" name="Line 43"/>
          <p:cNvSpPr>
            <a:spLocks noChangeShapeType="1"/>
          </p:cNvSpPr>
          <p:nvPr/>
        </p:nvSpPr>
        <p:spPr bwMode="auto">
          <a:xfrm>
            <a:off x="2492375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0268" name="Text Box 44"/>
          <p:cNvSpPr txBox="1">
            <a:spLocks noChangeArrowheads="1"/>
          </p:cNvSpPr>
          <p:nvPr/>
        </p:nvSpPr>
        <p:spPr bwMode="auto">
          <a:xfrm>
            <a:off x="4241340" y="1147971"/>
            <a:ext cx="3775393" cy="212365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 smtClean="0">
                <a:solidFill>
                  <a:schemeClr val="accent1"/>
                </a:solidFill>
                <a:latin typeface="Times New Roman" pitchFamily="35" charset="0"/>
              </a:rPr>
              <a:t>Pre-Condition</a:t>
            </a:r>
            <a:r>
              <a:rPr lang="en-US" sz="2400" b="0" dirty="0">
                <a:solidFill>
                  <a:schemeClr val="accent1"/>
                </a:solidFill>
                <a:latin typeface="Times New Roman" pitchFamily="35" charset="0"/>
              </a:rPr>
              <a:t>:</a:t>
            </a:r>
            <a:r>
              <a:rPr lang="en-US" sz="2400" b="0" dirty="0">
                <a:latin typeface="Times New Roman" pitchFamily="35" charset="0"/>
              </a:rPr>
              <a:t> </a:t>
            </a:r>
            <a:br>
              <a:rPr lang="en-US" sz="2400" b="0" dirty="0">
                <a:latin typeface="Times New Roman" pitchFamily="35" charset="0"/>
              </a:rPr>
            </a:br>
            <a:r>
              <a:rPr lang="en-US" sz="2400" b="0" dirty="0">
                <a:latin typeface="Times New Roman" pitchFamily="35" charset="0"/>
              </a:rPr>
              <a:t>   A Directed Acyclic Graph</a:t>
            </a:r>
            <a:br>
              <a:rPr lang="en-US" sz="2400" b="0" dirty="0">
                <a:latin typeface="Times New Roman" pitchFamily="35" charset="0"/>
              </a:rPr>
            </a:br>
            <a:r>
              <a:rPr lang="en-US" sz="2400" b="0" dirty="0">
                <a:latin typeface="Times New Roman" pitchFamily="35" charset="0"/>
              </a:rPr>
              <a:t>     (DAG)</a:t>
            </a:r>
          </a:p>
          <a:p>
            <a:pPr>
              <a:spcBef>
                <a:spcPct val="50000"/>
              </a:spcBef>
            </a:pPr>
            <a:r>
              <a:rPr lang="en-US" sz="2400" b="0" dirty="0" smtClean="0">
                <a:solidFill>
                  <a:schemeClr val="accent1"/>
                </a:solidFill>
                <a:latin typeface="Times New Roman" pitchFamily="35" charset="0"/>
              </a:rPr>
              <a:t>Post-Condition</a:t>
            </a:r>
            <a:r>
              <a:rPr lang="en-US" sz="2400" b="0" dirty="0">
                <a:solidFill>
                  <a:schemeClr val="accent1"/>
                </a:solidFill>
                <a:latin typeface="Times New Roman" pitchFamily="35" charset="0"/>
              </a:rPr>
              <a:t>:</a:t>
            </a:r>
            <a:r>
              <a:rPr lang="en-US" sz="2400" b="0" dirty="0">
                <a:latin typeface="Times New Roman" pitchFamily="35" charset="0"/>
              </a:rPr>
              <a:t/>
            </a:r>
            <a:br>
              <a:rPr lang="en-US" sz="2400" b="0" dirty="0">
                <a:latin typeface="Times New Roman" pitchFamily="35" charset="0"/>
              </a:rPr>
            </a:br>
            <a:r>
              <a:rPr lang="en-US" sz="2400" b="0" dirty="0">
                <a:latin typeface="Times New Roman" pitchFamily="35" charset="0"/>
              </a:rPr>
              <a:t>    Find one valid linear order</a:t>
            </a:r>
          </a:p>
        </p:txBody>
      </p:sp>
      <p:sp>
        <p:nvSpPr>
          <p:cNvPr id="1460269" name="Text Box 45"/>
          <p:cNvSpPr txBox="1">
            <a:spLocks noChangeArrowheads="1"/>
          </p:cNvSpPr>
          <p:nvPr/>
        </p:nvSpPr>
        <p:spPr bwMode="auto">
          <a:xfrm>
            <a:off x="4263565" y="3456196"/>
            <a:ext cx="3681413" cy="191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chemeClr val="accent1"/>
                </a:solidFill>
                <a:latin typeface="Times New Roman" pitchFamily="35" charset="0"/>
              </a:rPr>
              <a:t>Algorithm:</a:t>
            </a:r>
            <a:r>
              <a:rPr lang="en-US" sz="2400" b="0">
                <a:latin typeface="Times New Roman" pitchFamily="35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400" b="0">
                <a:latin typeface="Times New Roman" pitchFamily="35" charset="0"/>
              </a:rPr>
              <a:t>Find a terminal node (sink).</a:t>
            </a:r>
          </a:p>
          <a:p>
            <a:pPr>
              <a:buFontTx/>
              <a:buChar char="•"/>
            </a:pPr>
            <a:r>
              <a:rPr lang="en-US" sz="2400" b="0">
                <a:latin typeface="Times New Roman" pitchFamily="35" charset="0"/>
              </a:rPr>
              <a:t>Put it last in sequence.</a:t>
            </a:r>
          </a:p>
          <a:p>
            <a:pPr>
              <a:buFontTx/>
              <a:buChar char="•"/>
            </a:pPr>
            <a:r>
              <a:rPr lang="en-US" sz="2400" b="0">
                <a:latin typeface="Times New Roman" pitchFamily="35" charset="0"/>
              </a:rPr>
              <a:t>Delete from graph &amp; repeat</a:t>
            </a:r>
            <a:br>
              <a:rPr lang="en-US" sz="2400" b="0">
                <a:latin typeface="Times New Roman" pitchFamily="35" charset="0"/>
              </a:rPr>
            </a:br>
            <a:endParaRPr lang="en-US" sz="2400" b="0">
              <a:latin typeface="Times New Roman" pitchFamily="35" charset="0"/>
            </a:endParaRPr>
          </a:p>
        </p:txBody>
      </p:sp>
      <p:sp>
        <p:nvSpPr>
          <p:cNvPr id="1460270" name="Text Box 46"/>
          <p:cNvSpPr txBox="1">
            <a:spLocks noChangeArrowheads="1"/>
          </p:cNvSpPr>
          <p:nvPr/>
        </p:nvSpPr>
        <p:spPr bwMode="auto">
          <a:xfrm>
            <a:off x="5181600" y="6003925"/>
            <a:ext cx="1052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…..  l</a:t>
            </a:r>
          </a:p>
        </p:txBody>
      </p:sp>
      <p:sp>
        <p:nvSpPr>
          <p:cNvPr id="1460274" name="Text Box 50"/>
          <p:cNvSpPr txBox="1">
            <a:spLocks noChangeArrowheads="1"/>
          </p:cNvSpPr>
          <p:nvPr/>
        </p:nvSpPr>
        <p:spPr bwMode="auto">
          <a:xfrm>
            <a:off x="6234113" y="6003925"/>
            <a:ext cx="2699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Can we do better?</a:t>
            </a:r>
            <a:endParaRPr lang="en-US" sz="2400" dirty="0">
              <a:solidFill>
                <a:schemeClr val="accent1"/>
              </a:solidFill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4589410" y="5146084"/>
          <a:ext cx="3295917" cy="857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6" name="Equation" r:id="rId3" imgW="1854200" imgH="482600" progId="Equation.DSMT4">
                  <p:embed/>
                </p:oleObj>
              </mc:Choice>
              <mc:Fallback>
                <p:oleObj name="Equation" r:id="rId3" imgW="1854200" imgH="482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10" y="5146084"/>
                        <a:ext cx="3295917" cy="8578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7788578" y="3954671"/>
            <a:ext cx="1282852" cy="749300"/>
            <a:chOff x="7788578" y="3954671"/>
            <a:chExt cx="1282852" cy="749300"/>
          </a:xfrm>
        </p:grpSpPr>
        <p:sp>
          <p:nvSpPr>
            <p:cNvPr id="1460271" name="Text Box 47"/>
            <p:cNvSpPr txBox="1">
              <a:spLocks noChangeArrowheads="1"/>
            </p:cNvSpPr>
            <p:nvPr/>
          </p:nvSpPr>
          <p:spPr bwMode="auto">
            <a:xfrm>
              <a:off x="8077197" y="4099075"/>
              <a:ext cx="994233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0" dirty="0" smtClean="0">
                  <a:solidFill>
                    <a:schemeClr val="accent1"/>
                  </a:solidFill>
                  <a:latin typeface="+mj-lt"/>
                  <a:sym typeface="Symbol" pitchFamily="35" charset="2"/>
                </a:rPr>
                <a:t>O</a:t>
              </a:r>
              <a:r>
                <a:rPr lang="en-US" sz="2400" b="0" dirty="0" smtClean="0">
                  <a:solidFill>
                    <a:schemeClr val="accent1"/>
                  </a:solidFill>
                  <a:latin typeface="+mj-lt"/>
                </a:rPr>
                <a:t>(|V|)</a:t>
              </a:r>
              <a:endParaRPr lang="en-US" sz="2400" b="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0" name="Right Brace 49"/>
            <p:cNvSpPr/>
            <p:nvPr/>
          </p:nvSpPr>
          <p:spPr bwMode="auto">
            <a:xfrm>
              <a:off x="7788578" y="3954671"/>
              <a:ext cx="265255" cy="749300"/>
            </a:xfrm>
            <a:prstGeom prst="rightBrac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60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60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60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60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60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6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6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60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0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602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602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460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60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602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0270" grpId="0"/>
      <p:bldP spid="146027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61251" name="Text Box 3"/>
          <p:cNvSpPr txBox="1">
            <a:spLocks noChangeArrowheads="1"/>
          </p:cNvSpPr>
          <p:nvPr/>
        </p:nvSpPr>
        <p:spPr bwMode="auto">
          <a:xfrm>
            <a:off x="2541588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61252" name="Line 4"/>
          <p:cNvSpPr>
            <a:spLocks noChangeShapeType="1"/>
          </p:cNvSpPr>
          <p:nvPr/>
        </p:nvSpPr>
        <p:spPr bwMode="auto">
          <a:xfrm flipH="1">
            <a:off x="1905000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253" name="Line 5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254" name="Text Box 6"/>
          <p:cNvSpPr txBox="1">
            <a:spLocks noChangeArrowheads="1"/>
          </p:cNvSpPr>
          <p:nvPr/>
        </p:nvSpPr>
        <p:spPr bwMode="auto">
          <a:xfrm>
            <a:off x="1347788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61255" name="Text Box 7"/>
          <p:cNvSpPr txBox="1">
            <a:spLocks noChangeArrowheads="1"/>
          </p:cNvSpPr>
          <p:nvPr/>
        </p:nvSpPr>
        <p:spPr bwMode="auto">
          <a:xfrm>
            <a:off x="3810000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61256" name="Line 8"/>
          <p:cNvSpPr>
            <a:spLocks noChangeShapeType="1"/>
          </p:cNvSpPr>
          <p:nvPr/>
        </p:nvSpPr>
        <p:spPr bwMode="auto">
          <a:xfrm>
            <a:off x="3132138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257" name="Text Box 9"/>
          <p:cNvSpPr txBox="1">
            <a:spLocks noChangeArrowheads="1"/>
          </p:cNvSpPr>
          <p:nvPr/>
        </p:nvSpPr>
        <p:spPr bwMode="auto">
          <a:xfrm>
            <a:off x="1362075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61258" name="Text Box 10"/>
          <p:cNvSpPr txBox="1">
            <a:spLocks noChangeArrowheads="1"/>
          </p:cNvSpPr>
          <p:nvPr/>
        </p:nvSpPr>
        <p:spPr bwMode="auto">
          <a:xfrm>
            <a:off x="3824288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61259" name="Oval 11"/>
          <p:cNvSpPr>
            <a:spLocks noChangeArrowheads="1"/>
          </p:cNvSpPr>
          <p:nvPr/>
        </p:nvSpPr>
        <p:spPr bwMode="auto">
          <a:xfrm>
            <a:off x="3748088" y="26701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1260" name="Line 12"/>
          <p:cNvSpPr>
            <a:spLocks noChangeShapeType="1"/>
          </p:cNvSpPr>
          <p:nvPr/>
        </p:nvSpPr>
        <p:spPr bwMode="auto">
          <a:xfrm>
            <a:off x="3146425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261" name="Text Box 13"/>
          <p:cNvSpPr txBox="1">
            <a:spLocks noChangeArrowheads="1"/>
          </p:cNvSpPr>
          <p:nvPr/>
        </p:nvSpPr>
        <p:spPr bwMode="auto">
          <a:xfrm>
            <a:off x="1376363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61262" name="Text Box 14"/>
          <p:cNvSpPr txBox="1">
            <a:spLocks noChangeArrowheads="1"/>
          </p:cNvSpPr>
          <p:nvPr/>
        </p:nvSpPr>
        <p:spPr bwMode="auto">
          <a:xfrm>
            <a:off x="3838575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61263" name="Line 15"/>
          <p:cNvSpPr>
            <a:spLocks noChangeShapeType="1"/>
          </p:cNvSpPr>
          <p:nvPr/>
        </p:nvSpPr>
        <p:spPr bwMode="auto">
          <a:xfrm>
            <a:off x="3160713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264" name="Text Box 16"/>
          <p:cNvSpPr txBox="1">
            <a:spLocks noChangeArrowheads="1"/>
          </p:cNvSpPr>
          <p:nvPr/>
        </p:nvSpPr>
        <p:spPr bwMode="auto">
          <a:xfrm>
            <a:off x="1390650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61265" name="Text Box 17"/>
          <p:cNvSpPr txBox="1">
            <a:spLocks noChangeArrowheads="1"/>
          </p:cNvSpPr>
          <p:nvPr/>
        </p:nvSpPr>
        <p:spPr bwMode="auto">
          <a:xfrm>
            <a:off x="3852863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61266" name="Text Box 18"/>
          <p:cNvSpPr txBox="1">
            <a:spLocks noChangeArrowheads="1"/>
          </p:cNvSpPr>
          <p:nvPr/>
        </p:nvSpPr>
        <p:spPr bwMode="auto">
          <a:xfrm>
            <a:off x="1404938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61267" name="Text Box 19"/>
          <p:cNvSpPr txBox="1">
            <a:spLocks noChangeArrowheads="1"/>
          </p:cNvSpPr>
          <p:nvPr/>
        </p:nvSpPr>
        <p:spPr bwMode="auto">
          <a:xfrm>
            <a:off x="2292350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61268" name="Line 20"/>
          <p:cNvSpPr>
            <a:spLocks noChangeShapeType="1"/>
          </p:cNvSpPr>
          <p:nvPr/>
        </p:nvSpPr>
        <p:spPr bwMode="auto">
          <a:xfrm>
            <a:off x="2895600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269" name="Line 21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270" name="Line 22"/>
          <p:cNvSpPr>
            <a:spLocks noChangeShapeType="1"/>
          </p:cNvSpPr>
          <p:nvPr/>
        </p:nvSpPr>
        <p:spPr bwMode="auto">
          <a:xfrm>
            <a:off x="38385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271" name="Line 23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272" name="Line 24"/>
          <p:cNvSpPr>
            <a:spLocks noChangeShapeType="1"/>
          </p:cNvSpPr>
          <p:nvPr/>
        </p:nvSpPr>
        <p:spPr bwMode="auto">
          <a:xfrm>
            <a:off x="18383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273" name="Line 25"/>
          <p:cNvSpPr>
            <a:spLocks noChangeShapeType="1"/>
          </p:cNvSpPr>
          <p:nvPr/>
        </p:nvSpPr>
        <p:spPr bwMode="auto">
          <a:xfrm>
            <a:off x="18573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274" name="Line 26"/>
          <p:cNvSpPr>
            <a:spLocks noChangeShapeType="1"/>
          </p:cNvSpPr>
          <p:nvPr/>
        </p:nvSpPr>
        <p:spPr bwMode="auto">
          <a:xfrm flipH="1">
            <a:off x="2971800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275" name="Line 27"/>
          <p:cNvSpPr>
            <a:spLocks noChangeShapeType="1"/>
          </p:cNvSpPr>
          <p:nvPr/>
        </p:nvSpPr>
        <p:spPr bwMode="auto">
          <a:xfrm>
            <a:off x="1905000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276" name="Line 28"/>
          <p:cNvSpPr>
            <a:spLocks noChangeShapeType="1"/>
          </p:cNvSpPr>
          <p:nvPr/>
        </p:nvSpPr>
        <p:spPr bwMode="auto">
          <a:xfrm flipH="1">
            <a:off x="1981200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277" name="Line 29"/>
          <p:cNvSpPr>
            <a:spLocks noChangeShapeType="1"/>
          </p:cNvSpPr>
          <p:nvPr/>
        </p:nvSpPr>
        <p:spPr bwMode="auto">
          <a:xfrm>
            <a:off x="2895600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232275" y="441325"/>
            <a:ext cx="4464050" cy="4968875"/>
            <a:chOff x="2666" y="278"/>
            <a:chExt cx="2812" cy="3130"/>
          </a:xfrm>
        </p:grpSpPr>
        <p:sp>
          <p:nvSpPr>
            <p:cNvPr id="1461279" name="Line 31"/>
            <p:cNvSpPr>
              <a:spLocks noChangeShapeType="1"/>
            </p:cNvSpPr>
            <p:nvPr/>
          </p:nvSpPr>
          <p:spPr bwMode="auto">
            <a:xfrm>
              <a:off x="4608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280" name="Line 32"/>
            <p:cNvSpPr>
              <a:spLocks noChangeShapeType="1"/>
            </p:cNvSpPr>
            <p:nvPr/>
          </p:nvSpPr>
          <p:spPr bwMode="auto">
            <a:xfrm flipH="1">
              <a:off x="4944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281" name="Text Box 33"/>
            <p:cNvSpPr txBox="1">
              <a:spLocks noChangeArrowheads="1"/>
            </p:cNvSpPr>
            <p:nvPr/>
          </p:nvSpPr>
          <p:spPr bwMode="auto">
            <a:xfrm>
              <a:off x="4128" y="278"/>
              <a:ext cx="1350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Found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Not Handled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Stack </a:t>
              </a:r>
            </a:p>
          </p:txBody>
        </p:sp>
        <p:sp>
          <p:nvSpPr>
            <p:cNvPr id="1461282" name="Text Box 34"/>
            <p:cNvSpPr txBox="1">
              <a:spLocks noChangeArrowheads="1"/>
            </p:cNvSpPr>
            <p:nvPr/>
          </p:nvSpPr>
          <p:spPr bwMode="auto">
            <a:xfrm>
              <a:off x="2666" y="432"/>
              <a:ext cx="98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accent1"/>
                  </a:solidFill>
                  <a:latin typeface="Times New Roman" pitchFamily="35" charset="0"/>
                </a:rPr>
                <a:t>Alg:</a:t>
              </a:r>
              <a:r>
                <a:rPr lang="en-US" sz="2800" b="0">
                  <a:latin typeface="Times New Roman" pitchFamily="35" charset="0"/>
                </a:rPr>
                <a:t> DFS</a:t>
              </a:r>
            </a:p>
          </p:txBody>
        </p:sp>
      </p:grpSp>
      <p:sp>
        <p:nvSpPr>
          <p:cNvPr id="1461283" name="Text Box 35"/>
          <p:cNvSpPr txBox="1">
            <a:spLocks noChangeArrowheads="1"/>
          </p:cNvSpPr>
          <p:nvPr/>
        </p:nvSpPr>
        <p:spPr bwMode="auto">
          <a:xfrm>
            <a:off x="7391400" y="4937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61284" name="Oval 36"/>
          <p:cNvSpPr>
            <a:spLocks noChangeArrowheads="1"/>
          </p:cNvSpPr>
          <p:nvPr/>
        </p:nvSpPr>
        <p:spPr bwMode="auto">
          <a:xfrm>
            <a:off x="1781175" y="3200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1285" name="Text Box 37"/>
          <p:cNvSpPr txBox="1">
            <a:spLocks noChangeArrowheads="1"/>
          </p:cNvSpPr>
          <p:nvPr/>
        </p:nvSpPr>
        <p:spPr bwMode="auto">
          <a:xfrm>
            <a:off x="7391400" y="4632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61286" name="Text Box 38"/>
          <p:cNvSpPr txBox="1">
            <a:spLocks noChangeArrowheads="1"/>
          </p:cNvSpPr>
          <p:nvPr/>
        </p:nvSpPr>
        <p:spPr bwMode="auto">
          <a:xfrm>
            <a:off x="7391400" y="4327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61287" name="Text Box 39"/>
          <p:cNvSpPr txBox="1">
            <a:spLocks noChangeArrowheads="1"/>
          </p:cNvSpPr>
          <p:nvPr/>
        </p:nvSpPr>
        <p:spPr bwMode="auto">
          <a:xfrm>
            <a:off x="7391400" y="40227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61288" name="Text Box 40"/>
          <p:cNvSpPr txBox="1">
            <a:spLocks noChangeArrowheads="1"/>
          </p:cNvSpPr>
          <p:nvPr/>
        </p:nvSpPr>
        <p:spPr bwMode="auto">
          <a:xfrm>
            <a:off x="3867150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61289" name="Oval 41"/>
          <p:cNvSpPr>
            <a:spLocks noChangeArrowheads="1"/>
          </p:cNvSpPr>
          <p:nvPr/>
        </p:nvSpPr>
        <p:spPr bwMode="auto">
          <a:xfrm>
            <a:off x="2819400" y="1295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1290" name="Oval 42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1291" name="Oval 43"/>
          <p:cNvSpPr>
            <a:spLocks noChangeArrowheads="1"/>
          </p:cNvSpPr>
          <p:nvPr/>
        </p:nvSpPr>
        <p:spPr bwMode="auto">
          <a:xfrm>
            <a:off x="3733800" y="21367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1292" name="Oval 44"/>
          <p:cNvSpPr>
            <a:spLocks noChangeArrowheads="1"/>
          </p:cNvSpPr>
          <p:nvPr/>
        </p:nvSpPr>
        <p:spPr bwMode="auto">
          <a:xfrm>
            <a:off x="1766888" y="2667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1293" name="Oval 45"/>
          <p:cNvSpPr>
            <a:spLocks noChangeArrowheads="1"/>
          </p:cNvSpPr>
          <p:nvPr/>
        </p:nvSpPr>
        <p:spPr bwMode="auto">
          <a:xfrm>
            <a:off x="3762375" y="32035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1294" name="Oval 46"/>
          <p:cNvSpPr>
            <a:spLocks noChangeArrowheads="1"/>
          </p:cNvSpPr>
          <p:nvPr/>
        </p:nvSpPr>
        <p:spPr bwMode="auto">
          <a:xfrm>
            <a:off x="1795463" y="3733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1295" name="Oval 47"/>
          <p:cNvSpPr>
            <a:spLocks noChangeArrowheads="1"/>
          </p:cNvSpPr>
          <p:nvPr/>
        </p:nvSpPr>
        <p:spPr bwMode="auto">
          <a:xfrm>
            <a:off x="3776663" y="37369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1296" name="Oval 48"/>
          <p:cNvSpPr>
            <a:spLocks noChangeArrowheads="1"/>
          </p:cNvSpPr>
          <p:nvPr/>
        </p:nvSpPr>
        <p:spPr bwMode="auto">
          <a:xfrm>
            <a:off x="1809750" y="4953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1297" name="Oval 49"/>
          <p:cNvSpPr>
            <a:spLocks noChangeArrowheads="1"/>
          </p:cNvSpPr>
          <p:nvPr/>
        </p:nvSpPr>
        <p:spPr bwMode="auto">
          <a:xfrm>
            <a:off x="2819400" y="42068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1298" name="Line 50"/>
          <p:cNvSpPr>
            <a:spLocks noChangeShapeType="1"/>
          </p:cNvSpPr>
          <p:nvPr/>
        </p:nvSpPr>
        <p:spPr bwMode="auto">
          <a:xfrm>
            <a:off x="38195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299" name="Oval 51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1300" name="Text Box 52"/>
          <p:cNvSpPr txBox="1">
            <a:spLocks noChangeArrowheads="1"/>
          </p:cNvSpPr>
          <p:nvPr/>
        </p:nvSpPr>
        <p:spPr bwMode="auto">
          <a:xfrm>
            <a:off x="5181600" y="6156325"/>
            <a:ext cx="1073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….. 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61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61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61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6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6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61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61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61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6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61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61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61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461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61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61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6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6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1283" grpId="0"/>
      <p:bldP spid="1461285" grpId="0"/>
      <p:bldP spid="1461286" grpId="0"/>
      <p:bldP spid="1461287" grpId="0"/>
      <p:bldP spid="146130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62275" name="Text Box 3"/>
          <p:cNvSpPr txBox="1">
            <a:spLocks noChangeArrowheads="1"/>
          </p:cNvSpPr>
          <p:nvPr/>
        </p:nvSpPr>
        <p:spPr bwMode="auto">
          <a:xfrm>
            <a:off x="2541588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62276" name="Line 4"/>
          <p:cNvSpPr>
            <a:spLocks noChangeShapeType="1"/>
          </p:cNvSpPr>
          <p:nvPr/>
        </p:nvSpPr>
        <p:spPr bwMode="auto">
          <a:xfrm flipH="1">
            <a:off x="1905000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277" name="Line 5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278" name="Text Box 6"/>
          <p:cNvSpPr txBox="1">
            <a:spLocks noChangeArrowheads="1"/>
          </p:cNvSpPr>
          <p:nvPr/>
        </p:nvSpPr>
        <p:spPr bwMode="auto">
          <a:xfrm>
            <a:off x="1347788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62279" name="Text Box 7"/>
          <p:cNvSpPr txBox="1">
            <a:spLocks noChangeArrowheads="1"/>
          </p:cNvSpPr>
          <p:nvPr/>
        </p:nvSpPr>
        <p:spPr bwMode="auto">
          <a:xfrm>
            <a:off x="3810000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62280" name="Line 8"/>
          <p:cNvSpPr>
            <a:spLocks noChangeShapeType="1"/>
          </p:cNvSpPr>
          <p:nvPr/>
        </p:nvSpPr>
        <p:spPr bwMode="auto">
          <a:xfrm>
            <a:off x="3132138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281" name="Text Box 9"/>
          <p:cNvSpPr txBox="1">
            <a:spLocks noChangeArrowheads="1"/>
          </p:cNvSpPr>
          <p:nvPr/>
        </p:nvSpPr>
        <p:spPr bwMode="auto">
          <a:xfrm>
            <a:off x="1362075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62282" name="Text Box 10"/>
          <p:cNvSpPr txBox="1">
            <a:spLocks noChangeArrowheads="1"/>
          </p:cNvSpPr>
          <p:nvPr/>
        </p:nvSpPr>
        <p:spPr bwMode="auto">
          <a:xfrm>
            <a:off x="3824288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62283" name="Oval 11"/>
          <p:cNvSpPr>
            <a:spLocks noChangeArrowheads="1"/>
          </p:cNvSpPr>
          <p:nvPr/>
        </p:nvSpPr>
        <p:spPr bwMode="auto">
          <a:xfrm>
            <a:off x="3748088" y="26701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2284" name="Line 12"/>
          <p:cNvSpPr>
            <a:spLocks noChangeShapeType="1"/>
          </p:cNvSpPr>
          <p:nvPr/>
        </p:nvSpPr>
        <p:spPr bwMode="auto">
          <a:xfrm>
            <a:off x="3146425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285" name="Text Box 13"/>
          <p:cNvSpPr txBox="1">
            <a:spLocks noChangeArrowheads="1"/>
          </p:cNvSpPr>
          <p:nvPr/>
        </p:nvSpPr>
        <p:spPr bwMode="auto">
          <a:xfrm>
            <a:off x="1376363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62286" name="Text Box 14"/>
          <p:cNvSpPr txBox="1">
            <a:spLocks noChangeArrowheads="1"/>
          </p:cNvSpPr>
          <p:nvPr/>
        </p:nvSpPr>
        <p:spPr bwMode="auto">
          <a:xfrm>
            <a:off x="3838575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62287" name="Line 15"/>
          <p:cNvSpPr>
            <a:spLocks noChangeShapeType="1"/>
          </p:cNvSpPr>
          <p:nvPr/>
        </p:nvSpPr>
        <p:spPr bwMode="auto">
          <a:xfrm>
            <a:off x="3160713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288" name="Text Box 16"/>
          <p:cNvSpPr txBox="1">
            <a:spLocks noChangeArrowheads="1"/>
          </p:cNvSpPr>
          <p:nvPr/>
        </p:nvSpPr>
        <p:spPr bwMode="auto">
          <a:xfrm>
            <a:off x="1390650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62289" name="Text Box 17"/>
          <p:cNvSpPr txBox="1">
            <a:spLocks noChangeArrowheads="1"/>
          </p:cNvSpPr>
          <p:nvPr/>
        </p:nvSpPr>
        <p:spPr bwMode="auto">
          <a:xfrm>
            <a:off x="3852863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62290" name="Text Box 18"/>
          <p:cNvSpPr txBox="1">
            <a:spLocks noChangeArrowheads="1"/>
          </p:cNvSpPr>
          <p:nvPr/>
        </p:nvSpPr>
        <p:spPr bwMode="auto">
          <a:xfrm>
            <a:off x="1404938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62291" name="Text Box 19"/>
          <p:cNvSpPr txBox="1">
            <a:spLocks noChangeArrowheads="1"/>
          </p:cNvSpPr>
          <p:nvPr/>
        </p:nvSpPr>
        <p:spPr bwMode="auto">
          <a:xfrm>
            <a:off x="2292350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62292" name="Line 20"/>
          <p:cNvSpPr>
            <a:spLocks noChangeShapeType="1"/>
          </p:cNvSpPr>
          <p:nvPr/>
        </p:nvSpPr>
        <p:spPr bwMode="auto">
          <a:xfrm>
            <a:off x="2895600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293" name="Line 21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294" name="Line 22"/>
          <p:cNvSpPr>
            <a:spLocks noChangeShapeType="1"/>
          </p:cNvSpPr>
          <p:nvPr/>
        </p:nvSpPr>
        <p:spPr bwMode="auto">
          <a:xfrm>
            <a:off x="38385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295" name="Line 23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296" name="Line 24"/>
          <p:cNvSpPr>
            <a:spLocks noChangeShapeType="1"/>
          </p:cNvSpPr>
          <p:nvPr/>
        </p:nvSpPr>
        <p:spPr bwMode="auto">
          <a:xfrm>
            <a:off x="18383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297" name="Line 25"/>
          <p:cNvSpPr>
            <a:spLocks noChangeShapeType="1"/>
          </p:cNvSpPr>
          <p:nvPr/>
        </p:nvSpPr>
        <p:spPr bwMode="auto">
          <a:xfrm>
            <a:off x="18573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298" name="Line 26"/>
          <p:cNvSpPr>
            <a:spLocks noChangeShapeType="1"/>
          </p:cNvSpPr>
          <p:nvPr/>
        </p:nvSpPr>
        <p:spPr bwMode="auto">
          <a:xfrm flipH="1">
            <a:off x="2971800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299" name="Line 27"/>
          <p:cNvSpPr>
            <a:spLocks noChangeShapeType="1"/>
          </p:cNvSpPr>
          <p:nvPr/>
        </p:nvSpPr>
        <p:spPr bwMode="auto">
          <a:xfrm>
            <a:off x="1905000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300" name="Line 28"/>
          <p:cNvSpPr>
            <a:spLocks noChangeShapeType="1"/>
          </p:cNvSpPr>
          <p:nvPr/>
        </p:nvSpPr>
        <p:spPr bwMode="auto">
          <a:xfrm flipH="1">
            <a:off x="1981200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301" name="Line 29"/>
          <p:cNvSpPr>
            <a:spLocks noChangeShapeType="1"/>
          </p:cNvSpPr>
          <p:nvPr/>
        </p:nvSpPr>
        <p:spPr bwMode="auto">
          <a:xfrm>
            <a:off x="2895600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232275" y="441325"/>
            <a:ext cx="4464050" cy="4968875"/>
            <a:chOff x="2666" y="278"/>
            <a:chExt cx="2812" cy="3130"/>
          </a:xfrm>
        </p:grpSpPr>
        <p:sp>
          <p:nvSpPr>
            <p:cNvPr id="1462303" name="Line 31"/>
            <p:cNvSpPr>
              <a:spLocks noChangeShapeType="1"/>
            </p:cNvSpPr>
            <p:nvPr/>
          </p:nvSpPr>
          <p:spPr bwMode="auto">
            <a:xfrm>
              <a:off x="4608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2304" name="Line 32"/>
            <p:cNvSpPr>
              <a:spLocks noChangeShapeType="1"/>
            </p:cNvSpPr>
            <p:nvPr/>
          </p:nvSpPr>
          <p:spPr bwMode="auto">
            <a:xfrm flipH="1">
              <a:off x="4944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2305" name="Text Box 33"/>
            <p:cNvSpPr txBox="1">
              <a:spLocks noChangeArrowheads="1"/>
            </p:cNvSpPr>
            <p:nvPr/>
          </p:nvSpPr>
          <p:spPr bwMode="auto">
            <a:xfrm>
              <a:off x="4128" y="278"/>
              <a:ext cx="1350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Found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Not Handled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Stack </a:t>
              </a:r>
            </a:p>
          </p:txBody>
        </p:sp>
        <p:sp>
          <p:nvSpPr>
            <p:cNvPr id="1462306" name="Text Box 34"/>
            <p:cNvSpPr txBox="1">
              <a:spLocks noChangeArrowheads="1"/>
            </p:cNvSpPr>
            <p:nvPr/>
          </p:nvSpPr>
          <p:spPr bwMode="auto">
            <a:xfrm>
              <a:off x="2666" y="432"/>
              <a:ext cx="98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accent1"/>
                  </a:solidFill>
                  <a:latin typeface="Times New Roman" pitchFamily="35" charset="0"/>
                </a:rPr>
                <a:t>Alg:</a:t>
              </a:r>
              <a:r>
                <a:rPr lang="en-US" sz="2800" b="0">
                  <a:latin typeface="Times New Roman" pitchFamily="35" charset="0"/>
                </a:rPr>
                <a:t> DFS</a:t>
              </a:r>
            </a:p>
          </p:txBody>
        </p:sp>
      </p:grpSp>
      <p:sp>
        <p:nvSpPr>
          <p:cNvPr id="1462307" name="Text Box 35"/>
          <p:cNvSpPr txBox="1">
            <a:spLocks noChangeArrowheads="1"/>
          </p:cNvSpPr>
          <p:nvPr/>
        </p:nvSpPr>
        <p:spPr bwMode="auto">
          <a:xfrm>
            <a:off x="7391400" y="4937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62308" name="Oval 36"/>
          <p:cNvSpPr>
            <a:spLocks noChangeArrowheads="1"/>
          </p:cNvSpPr>
          <p:nvPr/>
        </p:nvSpPr>
        <p:spPr bwMode="auto">
          <a:xfrm>
            <a:off x="1781175" y="3200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2309" name="Text Box 37"/>
          <p:cNvSpPr txBox="1">
            <a:spLocks noChangeArrowheads="1"/>
          </p:cNvSpPr>
          <p:nvPr/>
        </p:nvSpPr>
        <p:spPr bwMode="auto">
          <a:xfrm>
            <a:off x="7391400" y="4632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62310" name="Text Box 38"/>
          <p:cNvSpPr txBox="1">
            <a:spLocks noChangeArrowheads="1"/>
          </p:cNvSpPr>
          <p:nvPr/>
        </p:nvSpPr>
        <p:spPr bwMode="auto">
          <a:xfrm>
            <a:off x="7391400" y="4327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62311" name="Text Box 39"/>
          <p:cNvSpPr txBox="1">
            <a:spLocks noChangeArrowheads="1"/>
          </p:cNvSpPr>
          <p:nvPr/>
        </p:nvSpPr>
        <p:spPr bwMode="auto">
          <a:xfrm>
            <a:off x="7391400" y="40227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62312" name="Text Box 40"/>
          <p:cNvSpPr txBox="1">
            <a:spLocks noChangeArrowheads="1"/>
          </p:cNvSpPr>
          <p:nvPr/>
        </p:nvSpPr>
        <p:spPr bwMode="auto">
          <a:xfrm>
            <a:off x="3867150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62313" name="Oval 41"/>
          <p:cNvSpPr>
            <a:spLocks noChangeArrowheads="1"/>
          </p:cNvSpPr>
          <p:nvPr/>
        </p:nvSpPr>
        <p:spPr bwMode="auto">
          <a:xfrm>
            <a:off x="2819400" y="1295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2314" name="Oval 42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2315" name="Oval 43"/>
          <p:cNvSpPr>
            <a:spLocks noChangeArrowheads="1"/>
          </p:cNvSpPr>
          <p:nvPr/>
        </p:nvSpPr>
        <p:spPr bwMode="auto">
          <a:xfrm>
            <a:off x="3733800" y="21367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2316" name="Oval 44"/>
          <p:cNvSpPr>
            <a:spLocks noChangeArrowheads="1"/>
          </p:cNvSpPr>
          <p:nvPr/>
        </p:nvSpPr>
        <p:spPr bwMode="auto">
          <a:xfrm>
            <a:off x="1766888" y="2667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2317" name="Oval 45"/>
          <p:cNvSpPr>
            <a:spLocks noChangeArrowheads="1"/>
          </p:cNvSpPr>
          <p:nvPr/>
        </p:nvSpPr>
        <p:spPr bwMode="auto">
          <a:xfrm>
            <a:off x="3762375" y="32035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2318" name="Oval 46"/>
          <p:cNvSpPr>
            <a:spLocks noChangeArrowheads="1"/>
          </p:cNvSpPr>
          <p:nvPr/>
        </p:nvSpPr>
        <p:spPr bwMode="auto">
          <a:xfrm>
            <a:off x="1795463" y="37338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2319" name="Oval 47"/>
          <p:cNvSpPr>
            <a:spLocks noChangeArrowheads="1"/>
          </p:cNvSpPr>
          <p:nvPr/>
        </p:nvSpPr>
        <p:spPr bwMode="auto">
          <a:xfrm>
            <a:off x="3776663" y="37369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2320" name="Oval 48"/>
          <p:cNvSpPr>
            <a:spLocks noChangeArrowheads="1"/>
          </p:cNvSpPr>
          <p:nvPr/>
        </p:nvSpPr>
        <p:spPr bwMode="auto">
          <a:xfrm>
            <a:off x="180975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2321" name="Oval 49"/>
          <p:cNvSpPr>
            <a:spLocks noChangeArrowheads="1"/>
          </p:cNvSpPr>
          <p:nvPr/>
        </p:nvSpPr>
        <p:spPr bwMode="auto">
          <a:xfrm>
            <a:off x="2819400" y="42068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2322" name="Line 50"/>
          <p:cNvSpPr>
            <a:spLocks noChangeShapeType="1"/>
          </p:cNvSpPr>
          <p:nvPr/>
        </p:nvSpPr>
        <p:spPr bwMode="auto">
          <a:xfrm>
            <a:off x="38195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323" name="Oval 51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2324" name="Text Box 52"/>
          <p:cNvSpPr txBox="1">
            <a:spLocks noChangeArrowheads="1"/>
          </p:cNvSpPr>
          <p:nvPr/>
        </p:nvSpPr>
        <p:spPr bwMode="auto">
          <a:xfrm>
            <a:off x="-39688" y="5402263"/>
            <a:ext cx="8607426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latin typeface="Times New Roman" pitchFamily="35" charset="0"/>
              </a:rPr>
              <a:t>When node is popped off stack, insert at front of linearly-ordered “to do” list.</a:t>
            </a:r>
          </a:p>
        </p:txBody>
      </p:sp>
      <p:sp>
        <p:nvSpPr>
          <p:cNvPr id="1462325" name="Text Box 53"/>
          <p:cNvSpPr txBox="1">
            <a:spLocks noChangeArrowheads="1"/>
          </p:cNvSpPr>
          <p:nvPr/>
        </p:nvSpPr>
        <p:spPr bwMode="auto">
          <a:xfrm>
            <a:off x="5181600" y="6156325"/>
            <a:ext cx="1073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…..  f</a:t>
            </a:r>
          </a:p>
        </p:txBody>
      </p:sp>
      <p:sp>
        <p:nvSpPr>
          <p:cNvPr id="1462326" name="Text Box 54"/>
          <p:cNvSpPr txBox="1">
            <a:spLocks noChangeArrowheads="1"/>
          </p:cNvSpPr>
          <p:nvPr/>
        </p:nvSpPr>
        <p:spPr bwMode="auto">
          <a:xfrm>
            <a:off x="3087688" y="5849938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Linear Order: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62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62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623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2311" grpId="0"/>
      <p:bldP spid="14623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Example on Undirected Graph</a:t>
            </a:r>
            <a:endParaRPr lang="en-US" dirty="0"/>
          </a:p>
        </p:txBody>
      </p:sp>
      <p:sp>
        <p:nvSpPr>
          <p:cNvPr id="226308" name="Oval 4"/>
          <p:cNvSpPr>
            <a:spLocks noChangeAspect="1" noChangeArrowheads="1"/>
          </p:cNvSpPr>
          <p:nvPr/>
        </p:nvSpPr>
        <p:spPr bwMode="auto">
          <a:xfrm>
            <a:off x="2606675" y="4997450"/>
            <a:ext cx="366713" cy="3667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6309" name="Oval 5"/>
          <p:cNvSpPr>
            <a:spLocks noChangeAspect="1" noChangeArrowheads="1"/>
          </p:cNvSpPr>
          <p:nvPr/>
        </p:nvSpPr>
        <p:spPr bwMode="auto">
          <a:xfrm>
            <a:off x="1143000" y="4997450"/>
            <a:ext cx="366713" cy="3667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26310" name="Oval 6"/>
          <p:cNvSpPr>
            <a:spLocks noChangeAspect="1" noChangeArrowheads="1"/>
          </p:cNvSpPr>
          <p:nvPr/>
        </p:nvSpPr>
        <p:spPr bwMode="auto">
          <a:xfrm>
            <a:off x="1874838" y="4265613"/>
            <a:ext cx="366713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A</a:t>
            </a:r>
          </a:p>
        </p:txBody>
      </p:sp>
      <p:sp>
        <p:nvSpPr>
          <p:cNvPr id="226311" name="Oval 7"/>
          <p:cNvSpPr>
            <a:spLocks noChangeAspect="1" noChangeArrowheads="1"/>
          </p:cNvSpPr>
          <p:nvPr/>
        </p:nvSpPr>
        <p:spPr bwMode="auto">
          <a:xfrm>
            <a:off x="1874838" y="5729288"/>
            <a:ext cx="366713" cy="3667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226312" name="AutoShape 8"/>
          <p:cNvCxnSpPr>
            <a:cxnSpLocks noChangeAspect="1" noChangeShapeType="1"/>
            <a:stCxn id="226310" idx="3"/>
            <a:endCxn id="226309" idx="7"/>
          </p:cNvCxnSpPr>
          <p:nvPr/>
        </p:nvCxnSpPr>
        <p:spPr bwMode="auto">
          <a:xfrm flipH="1">
            <a:off x="1455738" y="4597400"/>
            <a:ext cx="471488" cy="44291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226313" name="AutoShape 9"/>
          <p:cNvCxnSpPr>
            <a:cxnSpLocks noChangeAspect="1" noChangeShapeType="1"/>
            <a:stCxn id="226311" idx="1"/>
            <a:endCxn id="226309" idx="5"/>
          </p:cNvCxnSpPr>
          <p:nvPr/>
        </p:nvCxnSpPr>
        <p:spPr bwMode="auto">
          <a:xfrm flipH="1" flipV="1">
            <a:off x="1454150" y="5316538"/>
            <a:ext cx="474663" cy="4587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6314" name="AutoShape 10"/>
          <p:cNvCxnSpPr>
            <a:cxnSpLocks noChangeAspect="1" noChangeShapeType="1"/>
            <a:stCxn id="226311" idx="7"/>
            <a:endCxn id="226308" idx="3"/>
          </p:cNvCxnSpPr>
          <p:nvPr/>
        </p:nvCxnSpPr>
        <p:spPr bwMode="auto">
          <a:xfrm flipV="1">
            <a:off x="2185988" y="5316538"/>
            <a:ext cx="474663" cy="4587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6315" name="AutoShape 11"/>
          <p:cNvCxnSpPr>
            <a:cxnSpLocks noChangeAspect="1" noChangeShapeType="1"/>
            <a:stCxn id="226310" idx="5"/>
            <a:endCxn id="226308" idx="1"/>
          </p:cNvCxnSpPr>
          <p:nvPr/>
        </p:nvCxnSpPr>
        <p:spPr bwMode="auto">
          <a:xfrm>
            <a:off x="2187575" y="4597400"/>
            <a:ext cx="471488" cy="442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6316" name="AutoShape 12"/>
          <p:cNvCxnSpPr>
            <a:cxnSpLocks noChangeAspect="1" noChangeShapeType="1"/>
            <a:stCxn id="226310" idx="4"/>
            <a:endCxn id="226311" idx="0"/>
          </p:cNvCxnSpPr>
          <p:nvPr/>
        </p:nvCxnSpPr>
        <p:spPr bwMode="auto">
          <a:xfrm>
            <a:off x="2057400" y="4649788"/>
            <a:ext cx="0" cy="10683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26317" name="Oval 13"/>
          <p:cNvSpPr>
            <a:spLocks noChangeAspect="1" noChangeArrowheads="1"/>
          </p:cNvSpPr>
          <p:nvPr/>
        </p:nvSpPr>
        <p:spPr bwMode="auto">
          <a:xfrm>
            <a:off x="3857625" y="4997450"/>
            <a:ext cx="366713" cy="3667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226319" name="AutoShape 15"/>
          <p:cNvCxnSpPr>
            <a:cxnSpLocks noChangeAspect="1" noChangeShapeType="1"/>
            <a:stCxn id="226311" idx="6"/>
            <a:endCxn id="226317" idx="3"/>
          </p:cNvCxnSpPr>
          <p:nvPr/>
        </p:nvCxnSpPr>
        <p:spPr bwMode="auto">
          <a:xfrm flipV="1">
            <a:off x="2249488" y="5319713"/>
            <a:ext cx="1660525" cy="592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6320" name="AutoShape 16"/>
          <p:cNvCxnSpPr>
            <a:cxnSpLocks noChangeAspect="1" noChangeShapeType="1"/>
            <a:stCxn id="226317" idx="1"/>
            <a:endCxn id="226310" idx="6"/>
          </p:cNvCxnSpPr>
          <p:nvPr/>
        </p:nvCxnSpPr>
        <p:spPr bwMode="auto">
          <a:xfrm flipH="1" flipV="1">
            <a:off x="2259013" y="4448175"/>
            <a:ext cx="1651000" cy="592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26321" name="Oval 17"/>
          <p:cNvSpPr>
            <a:spLocks noChangeAspect="1" noChangeArrowheads="1"/>
          </p:cNvSpPr>
          <p:nvPr/>
        </p:nvSpPr>
        <p:spPr bwMode="auto">
          <a:xfrm>
            <a:off x="6911975" y="2332038"/>
            <a:ext cx="366713" cy="3667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6322" name="Oval 18"/>
          <p:cNvSpPr>
            <a:spLocks noChangeAspect="1" noChangeArrowheads="1"/>
          </p:cNvSpPr>
          <p:nvPr/>
        </p:nvSpPr>
        <p:spPr bwMode="auto">
          <a:xfrm>
            <a:off x="5448300" y="2332038"/>
            <a:ext cx="366713" cy="366713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B</a:t>
            </a:r>
          </a:p>
        </p:txBody>
      </p:sp>
      <p:sp>
        <p:nvSpPr>
          <p:cNvPr id="226323" name="Oval 19"/>
          <p:cNvSpPr>
            <a:spLocks noChangeAspect="1" noChangeArrowheads="1"/>
          </p:cNvSpPr>
          <p:nvPr/>
        </p:nvSpPr>
        <p:spPr bwMode="auto">
          <a:xfrm>
            <a:off x="6180138" y="1600200"/>
            <a:ext cx="366713" cy="366713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A</a:t>
            </a:r>
          </a:p>
        </p:txBody>
      </p:sp>
      <p:sp>
        <p:nvSpPr>
          <p:cNvPr id="226324" name="Oval 20"/>
          <p:cNvSpPr>
            <a:spLocks noChangeAspect="1" noChangeArrowheads="1"/>
          </p:cNvSpPr>
          <p:nvPr/>
        </p:nvSpPr>
        <p:spPr bwMode="auto">
          <a:xfrm>
            <a:off x="6180138" y="3063875"/>
            <a:ext cx="366713" cy="3667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226325" name="AutoShape 21"/>
          <p:cNvCxnSpPr>
            <a:cxnSpLocks noChangeAspect="1" noChangeShapeType="1"/>
            <a:stCxn id="226323" idx="3"/>
            <a:endCxn id="226322" idx="7"/>
          </p:cNvCxnSpPr>
          <p:nvPr/>
        </p:nvCxnSpPr>
        <p:spPr bwMode="auto">
          <a:xfrm flipH="1">
            <a:off x="5761038" y="1931988"/>
            <a:ext cx="471488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226326" name="AutoShape 22"/>
          <p:cNvCxnSpPr>
            <a:cxnSpLocks noChangeAspect="1" noChangeShapeType="1"/>
            <a:stCxn id="226324" idx="1"/>
            <a:endCxn id="226322" idx="5"/>
          </p:cNvCxnSpPr>
          <p:nvPr/>
        </p:nvCxnSpPr>
        <p:spPr bwMode="auto">
          <a:xfrm flipH="1" flipV="1">
            <a:off x="5761038" y="2663825"/>
            <a:ext cx="471488" cy="4429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</p:spPr>
      </p:cxnSp>
      <p:cxnSp>
        <p:nvCxnSpPr>
          <p:cNvPr id="226327" name="AutoShape 23"/>
          <p:cNvCxnSpPr>
            <a:cxnSpLocks noChangeAspect="1" noChangeShapeType="1"/>
            <a:stCxn id="226324" idx="7"/>
            <a:endCxn id="226321" idx="3"/>
          </p:cNvCxnSpPr>
          <p:nvPr/>
        </p:nvCxnSpPr>
        <p:spPr bwMode="auto">
          <a:xfrm flipV="1">
            <a:off x="6492875" y="2654300"/>
            <a:ext cx="471488" cy="452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6328" name="AutoShape 24"/>
          <p:cNvCxnSpPr>
            <a:cxnSpLocks noChangeAspect="1" noChangeShapeType="1"/>
            <a:stCxn id="226323" idx="5"/>
            <a:endCxn id="226321" idx="1"/>
          </p:cNvCxnSpPr>
          <p:nvPr/>
        </p:nvCxnSpPr>
        <p:spPr bwMode="auto">
          <a:xfrm>
            <a:off x="6492875" y="1931988"/>
            <a:ext cx="471488" cy="442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6329" name="AutoShape 25"/>
          <p:cNvCxnSpPr>
            <a:cxnSpLocks noChangeAspect="1" noChangeShapeType="1"/>
            <a:stCxn id="226323" idx="4"/>
            <a:endCxn id="226324" idx="0"/>
          </p:cNvCxnSpPr>
          <p:nvPr/>
        </p:nvCxnSpPr>
        <p:spPr bwMode="auto">
          <a:xfrm>
            <a:off x="6362700" y="1984375"/>
            <a:ext cx="0" cy="1068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26330" name="Oval 26"/>
          <p:cNvSpPr>
            <a:spLocks noChangeAspect="1" noChangeArrowheads="1"/>
          </p:cNvSpPr>
          <p:nvPr/>
        </p:nvSpPr>
        <p:spPr bwMode="auto">
          <a:xfrm>
            <a:off x="8162925" y="2332038"/>
            <a:ext cx="366713" cy="3667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226332" name="AutoShape 28"/>
          <p:cNvCxnSpPr>
            <a:cxnSpLocks noChangeAspect="1" noChangeShapeType="1"/>
            <a:stCxn id="226324" idx="6"/>
            <a:endCxn id="226330" idx="3"/>
          </p:cNvCxnSpPr>
          <p:nvPr/>
        </p:nvCxnSpPr>
        <p:spPr bwMode="auto">
          <a:xfrm flipV="1">
            <a:off x="6554788" y="2654300"/>
            <a:ext cx="1660525" cy="592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6333" name="AutoShape 29"/>
          <p:cNvCxnSpPr>
            <a:cxnSpLocks noChangeAspect="1" noChangeShapeType="1"/>
            <a:stCxn id="226330" idx="1"/>
            <a:endCxn id="226323" idx="6"/>
          </p:cNvCxnSpPr>
          <p:nvPr/>
        </p:nvCxnSpPr>
        <p:spPr bwMode="auto">
          <a:xfrm flipH="1" flipV="1">
            <a:off x="6564313" y="1782763"/>
            <a:ext cx="1651000" cy="592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26334" name="Oval 30"/>
          <p:cNvSpPr>
            <a:spLocks noChangeAspect="1" noChangeArrowheads="1"/>
          </p:cNvSpPr>
          <p:nvPr/>
        </p:nvSpPr>
        <p:spPr bwMode="auto">
          <a:xfrm>
            <a:off x="6911975" y="4999038"/>
            <a:ext cx="366713" cy="3667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6335" name="Oval 31"/>
          <p:cNvSpPr>
            <a:spLocks noChangeAspect="1" noChangeArrowheads="1"/>
          </p:cNvSpPr>
          <p:nvPr/>
        </p:nvSpPr>
        <p:spPr bwMode="auto">
          <a:xfrm>
            <a:off x="5448300" y="4999038"/>
            <a:ext cx="366713" cy="366713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B</a:t>
            </a:r>
          </a:p>
        </p:txBody>
      </p:sp>
      <p:sp>
        <p:nvSpPr>
          <p:cNvPr id="226336" name="Oval 32"/>
          <p:cNvSpPr>
            <a:spLocks noChangeAspect="1" noChangeArrowheads="1"/>
          </p:cNvSpPr>
          <p:nvPr/>
        </p:nvSpPr>
        <p:spPr bwMode="auto">
          <a:xfrm>
            <a:off x="6180138" y="4267200"/>
            <a:ext cx="366713" cy="366713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A</a:t>
            </a:r>
          </a:p>
        </p:txBody>
      </p:sp>
      <p:sp>
        <p:nvSpPr>
          <p:cNvPr id="226337" name="Oval 33"/>
          <p:cNvSpPr>
            <a:spLocks noChangeAspect="1" noChangeArrowheads="1"/>
          </p:cNvSpPr>
          <p:nvPr/>
        </p:nvSpPr>
        <p:spPr bwMode="auto">
          <a:xfrm>
            <a:off x="6180138" y="5730875"/>
            <a:ext cx="366713" cy="366713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C</a:t>
            </a:r>
          </a:p>
        </p:txBody>
      </p:sp>
      <p:cxnSp>
        <p:nvCxnSpPr>
          <p:cNvPr id="226338" name="AutoShape 34"/>
          <p:cNvCxnSpPr>
            <a:cxnSpLocks noChangeAspect="1" noChangeShapeType="1"/>
            <a:stCxn id="226336" idx="3"/>
            <a:endCxn id="226335" idx="7"/>
          </p:cNvCxnSpPr>
          <p:nvPr/>
        </p:nvCxnSpPr>
        <p:spPr bwMode="auto">
          <a:xfrm flipH="1">
            <a:off x="5761038" y="4598988"/>
            <a:ext cx="471488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226339" name="AutoShape 35"/>
          <p:cNvCxnSpPr>
            <a:cxnSpLocks noChangeAspect="1" noChangeShapeType="1"/>
            <a:stCxn id="226337" idx="1"/>
            <a:endCxn id="226335" idx="5"/>
          </p:cNvCxnSpPr>
          <p:nvPr/>
        </p:nvCxnSpPr>
        <p:spPr bwMode="auto">
          <a:xfrm flipH="1" flipV="1">
            <a:off x="5761038" y="5330825"/>
            <a:ext cx="471488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</p:spPr>
      </p:cxnSp>
      <p:cxnSp>
        <p:nvCxnSpPr>
          <p:cNvPr id="226340" name="AutoShape 36"/>
          <p:cNvCxnSpPr>
            <a:cxnSpLocks noChangeAspect="1" noChangeShapeType="1"/>
            <a:stCxn id="226337" idx="7"/>
            <a:endCxn id="226334" idx="3"/>
          </p:cNvCxnSpPr>
          <p:nvPr/>
        </p:nvCxnSpPr>
        <p:spPr bwMode="auto">
          <a:xfrm flipV="1">
            <a:off x="6492875" y="5321300"/>
            <a:ext cx="471488" cy="442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6341" name="AutoShape 37"/>
          <p:cNvCxnSpPr>
            <a:cxnSpLocks noChangeAspect="1" noChangeShapeType="1"/>
            <a:stCxn id="226336" idx="5"/>
            <a:endCxn id="226334" idx="1"/>
          </p:cNvCxnSpPr>
          <p:nvPr/>
        </p:nvCxnSpPr>
        <p:spPr bwMode="auto">
          <a:xfrm>
            <a:off x="6492875" y="4598988"/>
            <a:ext cx="471488" cy="442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6342" name="AutoShape 38"/>
          <p:cNvCxnSpPr>
            <a:cxnSpLocks noChangeAspect="1" noChangeShapeType="1"/>
            <a:stCxn id="226336" idx="4"/>
            <a:endCxn id="226337" idx="0"/>
          </p:cNvCxnSpPr>
          <p:nvPr/>
        </p:nvCxnSpPr>
        <p:spPr bwMode="auto">
          <a:xfrm>
            <a:off x="6362700" y="4651375"/>
            <a:ext cx="0" cy="105886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ffectLst/>
        </p:spPr>
      </p:cxnSp>
      <p:sp>
        <p:nvSpPr>
          <p:cNvPr id="226343" name="Oval 39"/>
          <p:cNvSpPr>
            <a:spLocks noChangeAspect="1" noChangeArrowheads="1"/>
          </p:cNvSpPr>
          <p:nvPr/>
        </p:nvSpPr>
        <p:spPr bwMode="auto">
          <a:xfrm>
            <a:off x="8162925" y="4999038"/>
            <a:ext cx="366713" cy="3667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226344" name="AutoShape 40"/>
          <p:cNvCxnSpPr>
            <a:cxnSpLocks noChangeAspect="1" noChangeShapeType="1"/>
            <a:stCxn id="226337" idx="6"/>
            <a:endCxn id="226343" idx="3"/>
          </p:cNvCxnSpPr>
          <p:nvPr/>
        </p:nvCxnSpPr>
        <p:spPr bwMode="auto">
          <a:xfrm flipV="1">
            <a:off x="6564313" y="5321300"/>
            <a:ext cx="1651000" cy="592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6345" name="AutoShape 41"/>
          <p:cNvCxnSpPr>
            <a:cxnSpLocks noChangeAspect="1" noChangeShapeType="1"/>
            <a:stCxn id="226343" idx="1"/>
            <a:endCxn id="226336" idx="6"/>
          </p:cNvCxnSpPr>
          <p:nvPr/>
        </p:nvCxnSpPr>
        <p:spPr bwMode="auto">
          <a:xfrm flipH="1" flipV="1">
            <a:off x="6564313" y="4449763"/>
            <a:ext cx="1651000" cy="592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26362" name="Text Box 58"/>
          <p:cNvSpPr txBox="1">
            <a:spLocks noChangeArrowheads="1"/>
          </p:cNvSpPr>
          <p:nvPr/>
        </p:nvSpPr>
        <p:spPr bwMode="auto">
          <a:xfrm>
            <a:off x="1812925" y="2925763"/>
            <a:ext cx="21923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discovery edge</a:t>
            </a:r>
          </a:p>
        </p:txBody>
      </p:sp>
      <p:sp>
        <p:nvSpPr>
          <p:cNvPr id="226364" name="Text Box 60"/>
          <p:cNvSpPr txBox="1">
            <a:spLocks noChangeArrowheads="1"/>
          </p:cNvSpPr>
          <p:nvPr/>
        </p:nvSpPr>
        <p:spPr bwMode="auto">
          <a:xfrm>
            <a:off x="1812925" y="3352800"/>
            <a:ext cx="15589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back edge</a:t>
            </a:r>
          </a:p>
        </p:txBody>
      </p:sp>
      <p:sp>
        <p:nvSpPr>
          <p:cNvPr id="226365" name="Oval 61"/>
          <p:cNvSpPr>
            <a:spLocks noChangeAspect="1" noChangeArrowheads="1"/>
          </p:cNvSpPr>
          <p:nvPr/>
        </p:nvSpPr>
        <p:spPr bwMode="auto">
          <a:xfrm rot="21600000">
            <a:off x="1001713" y="2117725"/>
            <a:ext cx="366712" cy="366713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A</a:t>
            </a:r>
          </a:p>
        </p:txBody>
      </p:sp>
      <p:sp>
        <p:nvSpPr>
          <p:cNvPr id="226366" name="Text Box 62"/>
          <p:cNvSpPr txBox="1">
            <a:spLocks noChangeArrowheads="1"/>
          </p:cNvSpPr>
          <p:nvPr/>
        </p:nvSpPr>
        <p:spPr bwMode="auto">
          <a:xfrm>
            <a:off x="1812925" y="2071688"/>
            <a:ext cx="980294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finished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6367" name="Oval 63"/>
          <p:cNvSpPr>
            <a:spLocks noChangeAspect="1" noChangeArrowheads="1"/>
          </p:cNvSpPr>
          <p:nvPr/>
        </p:nvSpPr>
        <p:spPr bwMode="auto">
          <a:xfrm rot="21600000">
            <a:off x="1001713" y="1231900"/>
            <a:ext cx="366712" cy="36671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A</a:t>
            </a:r>
          </a:p>
        </p:txBody>
      </p:sp>
      <p:sp>
        <p:nvSpPr>
          <p:cNvPr id="226368" name="Text Box 64"/>
          <p:cNvSpPr txBox="1">
            <a:spLocks noChangeArrowheads="1"/>
          </p:cNvSpPr>
          <p:nvPr/>
        </p:nvSpPr>
        <p:spPr bwMode="auto">
          <a:xfrm>
            <a:off x="1812925" y="1187450"/>
            <a:ext cx="1326881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unexplored</a:t>
            </a:r>
            <a:endParaRPr lang="en-US" dirty="0"/>
          </a:p>
        </p:txBody>
      </p:sp>
      <p:sp>
        <p:nvSpPr>
          <p:cNvPr id="226369" name="Text Box 65"/>
          <p:cNvSpPr txBox="1">
            <a:spLocks noChangeArrowheads="1"/>
          </p:cNvSpPr>
          <p:nvPr/>
        </p:nvSpPr>
        <p:spPr bwMode="auto">
          <a:xfrm>
            <a:off x="1812925" y="2498725"/>
            <a:ext cx="24288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unexplored edge</a:t>
            </a:r>
          </a:p>
        </p:txBody>
      </p: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746125" y="2728913"/>
            <a:ext cx="877888" cy="852487"/>
            <a:chOff x="432" y="1691"/>
            <a:chExt cx="937" cy="537"/>
          </a:xfrm>
        </p:grpSpPr>
        <p:sp>
          <p:nvSpPr>
            <p:cNvPr id="226361" name="Line 57"/>
            <p:cNvSpPr>
              <a:spLocks noChangeShapeType="1"/>
            </p:cNvSpPr>
            <p:nvPr/>
          </p:nvSpPr>
          <p:spPr bwMode="auto">
            <a:xfrm>
              <a:off x="432" y="1959"/>
              <a:ext cx="93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63" name="Line 59"/>
            <p:cNvSpPr>
              <a:spLocks noChangeShapeType="1"/>
            </p:cNvSpPr>
            <p:nvPr/>
          </p:nvSpPr>
          <p:spPr bwMode="auto">
            <a:xfrm>
              <a:off x="432" y="2228"/>
              <a:ext cx="93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71" name="Line 67"/>
            <p:cNvSpPr>
              <a:spLocks noChangeShapeType="1"/>
            </p:cNvSpPr>
            <p:nvPr/>
          </p:nvSpPr>
          <p:spPr bwMode="auto">
            <a:xfrm>
              <a:off x="432" y="1691"/>
              <a:ext cx="9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6379" name="AutoShape 75"/>
          <p:cNvSpPr>
            <a:spLocks noChangeArrowheads="1"/>
          </p:cNvSpPr>
          <p:nvPr/>
        </p:nvSpPr>
        <p:spPr bwMode="auto">
          <a:xfrm rot="5400000">
            <a:off x="6759576" y="36433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80" name="AutoShape 76"/>
          <p:cNvSpPr>
            <a:spLocks noChangeArrowheads="1"/>
          </p:cNvSpPr>
          <p:nvPr/>
        </p:nvSpPr>
        <p:spPr bwMode="auto">
          <a:xfrm rot="8100000" flipH="1" flipV="1">
            <a:off x="4205288" y="3629025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63"/>
          <p:cNvSpPr>
            <a:spLocks noChangeAspect="1" noChangeArrowheads="1"/>
          </p:cNvSpPr>
          <p:nvPr/>
        </p:nvSpPr>
        <p:spPr bwMode="auto">
          <a:xfrm>
            <a:off x="1001713" y="16446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A</a:t>
            </a:r>
          </a:p>
        </p:txBody>
      </p:sp>
      <p:sp>
        <p:nvSpPr>
          <p:cNvPr id="58" name="Text Box 64"/>
          <p:cNvSpPr txBox="1">
            <a:spLocks noChangeArrowheads="1"/>
          </p:cNvSpPr>
          <p:nvPr/>
        </p:nvSpPr>
        <p:spPr bwMode="auto">
          <a:xfrm>
            <a:off x="1812925" y="1600200"/>
            <a:ext cx="1699053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being explored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63299" name="Text Box 3"/>
          <p:cNvSpPr txBox="1">
            <a:spLocks noChangeArrowheads="1"/>
          </p:cNvSpPr>
          <p:nvPr/>
        </p:nvSpPr>
        <p:spPr bwMode="auto">
          <a:xfrm>
            <a:off x="2541588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63300" name="Line 4"/>
          <p:cNvSpPr>
            <a:spLocks noChangeShapeType="1"/>
          </p:cNvSpPr>
          <p:nvPr/>
        </p:nvSpPr>
        <p:spPr bwMode="auto">
          <a:xfrm flipH="1">
            <a:off x="1905000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3301" name="Line 5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3302" name="Text Box 6"/>
          <p:cNvSpPr txBox="1">
            <a:spLocks noChangeArrowheads="1"/>
          </p:cNvSpPr>
          <p:nvPr/>
        </p:nvSpPr>
        <p:spPr bwMode="auto">
          <a:xfrm>
            <a:off x="1347788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63303" name="Text Box 7"/>
          <p:cNvSpPr txBox="1">
            <a:spLocks noChangeArrowheads="1"/>
          </p:cNvSpPr>
          <p:nvPr/>
        </p:nvSpPr>
        <p:spPr bwMode="auto">
          <a:xfrm>
            <a:off x="3810000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63304" name="Line 8"/>
          <p:cNvSpPr>
            <a:spLocks noChangeShapeType="1"/>
          </p:cNvSpPr>
          <p:nvPr/>
        </p:nvSpPr>
        <p:spPr bwMode="auto">
          <a:xfrm>
            <a:off x="3132138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3305" name="Text Box 9"/>
          <p:cNvSpPr txBox="1">
            <a:spLocks noChangeArrowheads="1"/>
          </p:cNvSpPr>
          <p:nvPr/>
        </p:nvSpPr>
        <p:spPr bwMode="auto">
          <a:xfrm>
            <a:off x="1362075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63306" name="Text Box 10"/>
          <p:cNvSpPr txBox="1">
            <a:spLocks noChangeArrowheads="1"/>
          </p:cNvSpPr>
          <p:nvPr/>
        </p:nvSpPr>
        <p:spPr bwMode="auto">
          <a:xfrm>
            <a:off x="3824288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63307" name="Oval 11"/>
          <p:cNvSpPr>
            <a:spLocks noChangeArrowheads="1"/>
          </p:cNvSpPr>
          <p:nvPr/>
        </p:nvSpPr>
        <p:spPr bwMode="auto">
          <a:xfrm>
            <a:off x="3748088" y="26701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3308" name="Line 12"/>
          <p:cNvSpPr>
            <a:spLocks noChangeShapeType="1"/>
          </p:cNvSpPr>
          <p:nvPr/>
        </p:nvSpPr>
        <p:spPr bwMode="auto">
          <a:xfrm>
            <a:off x="3146425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3309" name="Text Box 13"/>
          <p:cNvSpPr txBox="1">
            <a:spLocks noChangeArrowheads="1"/>
          </p:cNvSpPr>
          <p:nvPr/>
        </p:nvSpPr>
        <p:spPr bwMode="auto">
          <a:xfrm>
            <a:off x="1376363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63310" name="Text Box 14"/>
          <p:cNvSpPr txBox="1">
            <a:spLocks noChangeArrowheads="1"/>
          </p:cNvSpPr>
          <p:nvPr/>
        </p:nvSpPr>
        <p:spPr bwMode="auto">
          <a:xfrm>
            <a:off x="3838575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63311" name="Line 15"/>
          <p:cNvSpPr>
            <a:spLocks noChangeShapeType="1"/>
          </p:cNvSpPr>
          <p:nvPr/>
        </p:nvSpPr>
        <p:spPr bwMode="auto">
          <a:xfrm>
            <a:off x="3160713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3312" name="Text Box 16"/>
          <p:cNvSpPr txBox="1">
            <a:spLocks noChangeArrowheads="1"/>
          </p:cNvSpPr>
          <p:nvPr/>
        </p:nvSpPr>
        <p:spPr bwMode="auto">
          <a:xfrm>
            <a:off x="1390650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63313" name="Text Box 17"/>
          <p:cNvSpPr txBox="1">
            <a:spLocks noChangeArrowheads="1"/>
          </p:cNvSpPr>
          <p:nvPr/>
        </p:nvSpPr>
        <p:spPr bwMode="auto">
          <a:xfrm>
            <a:off x="3852863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63314" name="Text Box 18"/>
          <p:cNvSpPr txBox="1">
            <a:spLocks noChangeArrowheads="1"/>
          </p:cNvSpPr>
          <p:nvPr/>
        </p:nvSpPr>
        <p:spPr bwMode="auto">
          <a:xfrm>
            <a:off x="1404938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63315" name="Text Box 19"/>
          <p:cNvSpPr txBox="1">
            <a:spLocks noChangeArrowheads="1"/>
          </p:cNvSpPr>
          <p:nvPr/>
        </p:nvSpPr>
        <p:spPr bwMode="auto">
          <a:xfrm>
            <a:off x="2292350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63316" name="Line 20"/>
          <p:cNvSpPr>
            <a:spLocks noChangeShapeType="1"/>
          </p:cNvSpPr>
          <p:nvPr/>
        </p:nvSpPr>
        <p:spPr bwMode="auto">
          <a:xfrm>
            <a:off x="2895600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3317" name="Line 21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3318" name="Line 22"/>
          <p:cNvSpPr>
            <a:spLocks noChangeShapeType="1"/>
          </p:cNvSpPr>
          <p:nvPr/>
        </p:nvSpPr>
        <p:spPr bwMode="auto">
          <a:xfrm>
            <a:off x="38385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3319" name="Line 23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3320" name="Line 24"/>
          <p:cNvSpPr>
            <a:spLocks noChangeShapeType="1"/>
          </p:cNvSpPr>
          <p:nvPr/>
        </p:nvSpPr>
        <p:spPr bwMode="auto">
          <a:xfrm>
            <a:off x="18383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3321" name="Line 25"/>
          <p:cNvSpPr>
            <a:spLocks noChangeShapeType="1"/>
          </p:cNvSpPr>
          <p:nvPr/>
        </p:nvSpPr>
        <p:spPr bwMode="auto">
          <a:xfrm>
            <a:off x="18573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3322" name="Line 26"/>
          <p:cNvSpPr>
            <a:spLocks noChangeShapeType="1"/>
          </p:cNvSpPr>
          <p:nvPr/>
        </p:nvSpPr>
        <p:spPr bwMode="auto">
          <a:xfrm flipH="1">
            <a:off x="2971800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3323" name="Line 27"/>
          <p:cNvSpPr>
            <a:spLocks noChangeShapeType="1"/>
          </p:cNvSpPr>
          <p:nvPr/>
        </p:nvSpPr>
        <p:spPr bwMode="auto">
          <a:xfrm>
            <a:off x="1905000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3324" name="Line 28"/>
          <p:cNvSpPr>
            <a:spLocks noChangeShapeType="1"/>
          </p:cNvSpPr>
          <p:nvPr/>
        </p:nvSpPr>
        <p:spPr bwMode="auto">
          <a:xfrm flipH="1">
            <a:off x="1981200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3325" name="Line 29"/>
          <p:cNvSpPr>
            <a:spLocks noChangeShapeType="1"/>
          </p:cNvSpPr>
          <p:nvPr/>
        </p:nvSpPr>
        <p:spPr bwMode="auto">
          <a:xfrm>
            <a:off x="2895600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232275" y="441325"/>
            <a:ext cx="4464050" cy="4968875"/>
            <a:chOff x="2666" y="278"/>
            <a:chExt cx="2812" cy="3130"/>
          </a:xfrm>
        </p:grpSpPr>
        <p:sp>
          <p:nvSpPr>
            <p:cNvPr id="1463327" name="Line 31"/>
            <p:cNvSpPr>
              <a:spLocks noChangeShapeType="1"/>
            </p:cNvSpPr>
            <p:nvPr/>
          </p:nvSpPr>
          <p:spPr bwMode="auto">
            <a:xfrm>
              <a:off x="4608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3328" name="Line 32"/>
            <p:cNvSpPr>
              <a:spLocks noChangeShapeType="1"/>
            </p:cNvSpPr>
            <p:nvPr/>
          </p:nvSpPr>
          <p:spPr bwMode="auto">
            <a:xfrm flipH="1">
              <a:off x="4944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3329" name="Text Box 33"/>
            <p:cNvSpPr txBox="1">
              <a:spLocks noChangeArrowheads="1"/>
            </p:cNvSpPr>
            <p:nvPr/>
          </p:nvSpPr>
          <p:spPr bwMode="auto">
            <a:xfrm>
              <a:off x="4128" y="278"/>
              <a:ext cx="1350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Found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Not Handled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Stack </a:t>
              </a:r>
            </a:p>
          </p:txBody>
        </p:sp>
        <p:sp>
          <p:nvSpPr>
            <p:cNvPr id="1463330" name="Text Box 34"/>
            <p:cNvSpPr txBox="1">
              <a:spLocks noChangeArrowheads="1"/>
            </p:cNvSpPr>
            <p:nvPr/>
          </p:nvSpPr>
          <p:spPr bwMode="auto">
            <a:xfrm>
              <a:off x="2666" y="432"/>
              <a:ext cx="98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accent1"/>
                  </a:solidFill>
                  <a:latin typeface="Times New Roman" pitchFamily="35" charset="0"/>
                </a:rPr>
                <a:t>Alg:</a:t>
              </a:r>
              <a:r>
                <a:rPr lang="en-US" sz="2800" b="0">
                  <a:latin typeface="Times New Roman" pitchFamily="35" charset="0"/>
                </a:rPr>
                <a:t> DFS</a:t>
              </a:r>
            </a:p>
          </p:txBody>
        </p:sp>
      </p:grpSp>
      <p:sp>
        <p:nvSpPr>
          <p:cNvPr id="1463331" name="Text Box 35"/>
          <p:cNvSpPr txBox="1">
            <a:spLocks noChangeArrowheads="1"/>
          </p:cNvSpPr>
          <p:nvPr/>
        </p:nvSpPr>
        <p:spPr bwMode="auto">
          <a:xfrm>
            <a:off x="7391400" y="4937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63332" name="Oval 36"/>
          <p:cNvSpPr>
            <a:spLocks noChangeArrowheads="1"/>
          </p:cNvSpPr>
          <p:nvPr/>
        </p:nvSpPr>
        <p:spPr bwMode="auto">
          <a:xfrm>
            <a:off x="1781175" y="3200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3333" name="Text Box 37"/>
          <p:cNvSpPr txBox="1">
            <a:spLocks noChangeArrowheads="1"/>
          </p:cNvSpPr>
          <p:nvPr/>
        </p:nvSpPr>
        <p:spPr bwMode="auto">
          <a:xfrm>
            <a:off x="7391400" y="4632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63334" name="Text Box 38"/>
          <p:cNvSpPr txBox="1">
            <a:spLocks noChangeArrowheads="1"/>
          </p:cNvSpPr>
          <p:nvPr/>
        </p:nvSpPr>
        <p:spPr bwMode="auto">
          <a:xfrm>
            <a:off x="7391400" y="4327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63335" name="Text Box 39"/>
          <p:cNvSpPr txBox="1">
            <a:spLocks noChangeArrowheads="1"/>
          </p:cNvSpPr>
          <p:nvPr/>
        </p:nvSpPr>
        <p:spPr bwMode="auto">
          <a:xfrm>
            <a:off x="3867150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63336" name="Oval 40"/>
          <p:cNvSpPr>
            <a:spLocks noChangeArrowheads="1"/>
          </p:cNvSpPr>
          <p:nvPr/>
        </p:nvSpPr>
        <p:spPr bwMode="auto">
          <a:xfrm>
            <a:off x="2819400" y="1295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3337" name="Oval 41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3338" name="Oval 42"/>
          <p:cNvSpPr>
            <a:spLocks noChangeArrowheads="1"/>
          </p:cNvSpPr>
          <p:nvPr/>
        </p:nvSpPr>
        <p:spPr bwMode="auto">
          <a:xfrm>
            <a:off x="3733800" y="21367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3339" name="Oval 43"/>
          <p:cNvSpPr>
            <a:spLocks noChangeArrowheads="1"/>
          </p:cNvSpPr>
          <p:nvPr/>
        </p:nvSpPr>
        <p:spPr bwMode="auto">
          <a:xfrm>
            <a:off x="1766888" y="2667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3340" name="Oval 44"/>
          <p:cNvSpPr>
            <a:spLocks noChangeArrowheads="1"/>
          </p:cNvSpPr>
          <p:nvPr/>
        </p:nvSpPr>
        <p:spPr bwMode="auto">
          <a:xfrm>
            <a:off x="3762375" y="32035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3341" name="Oval 45"/>
          <p:cNvSpPr>
            <a:spLocks noChangeArrowheads="1"/>
          </p:cNvSpPr>
          <p:nvPr/>
        </p:nvSpPr>
        <p:spPr bwMode="auto">
          <a:xfrm>
            <a:off x="1795463" y="37338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3342" name="Oval 46"/>
          <p:cNvSpPr>
            <a:spLocks noChangeArrowheads="1"/>
          </p:cNvSpPr>
          <p:nvPr/>
        </p:nvSpPr>
        <p:spPr bwMode="auto">
          <a:xfrm>
            <a:off x="3776663" y="37369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3343" name="Oval 47"/>
          <p:cNvSpPr>
            <a:spLocks noChangeArrowheads="1"/>
          </p:cNvSpPr>
          <p:nvPr/>
        </p:nvSpPr>
        <p:spPr bwMode="auto">
          <a:xfrm>
            <a:off x="180975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3344" name="Oval 48"/>
          <p:cNvSpPr>
            <a:spLocks noChangeArrowheads="1"/>
          </p:cNvSpPr>
          <p:nvPr/>
        </p:nvSpPr>
        <p:spPr bwMode="auto">
          <a:xfrm>
            <a:off x="2819400" y="42068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3345" name="Line 49"/>
          <p:cNvSpPr>
            <a:spLocks noChangeShapeType="1"/>
          </p:cNvSpPr>
          <p:nvPr/>
        </p:nvSpPr>
        <p:spPr bwMode="auto">
          <a:xfrm>
            <a:off x="38195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3346" name="Oval 50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3347" name="Text Box 51"/>
          <p:cNvSpPr txBox="1">
            <a:spLocks noChangeArrowheads="1"/>
          </p:cNvSpPr>
          <p:nvPr/>
        </p:nvSpPr>
        <p:spPr bwMode="auto">
          <a:xfrm>
            <a:off x="5741988" y="6156325"/>
            <a:ext cx="5127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l,f</a:t>
            </a:r>
          </a:p>
        </p:txBody>
      </p:sp>
      <p:sp>
        <p:nvSpPr>
          <p:cNvPr id="1463348" name="Text Box 52"/>
          <p:cNvSpPr txBox="1">
            <a:spLocks noChangeArrowheads="1"/>
          </p:cNvSpPr>
          <p:nvPr/>
        </p:nvSpPr>
        <p:spPr bwMode="auto">
          <a:xfrm>
            <a:off x="3087688" y="5849938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Linear Order: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64323" name="Text Box 3"/>
          <p:cNvSpPr txBox="1">
            <a:spLocks noChangeArrowheads="1"/>
          </p:cNvSpPr>
          <p:nvPr/>
        </p:nvSpPr>
        <p:spPr bwMode="auto">
          <a:xfrm>
            <a:off x="2541588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64324" name="Line 4"/>
          <p:cNvSpPr>
            <a:spLocks noChangeShapeType="1"/>
          </p:cNvSpPr>
          <p:nvPr/>
        </p:nvSpPr>
        <p:spPr bwMode="auto">
          <a:xfrm flipH="1">
            <a:off x="1905000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25" name="Line 5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26" name="Text Box 6"/>
          <p:cNvSpPr txBox="1">
            <a:spLocks noChangeArrowheads="1"/>
          </p:cNvSpPr>
          <p:nvPr/>
        </p:nvSpPr>
        <p:spPr bwMode="auto">
          <a:xfrm>
            <a:off x="1347788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64327" name="Text Box 7"/>
          <p:cNvSpPr txBox="1">
            <a:spLocks noChangeArrowheads="1"/>
          </p:cNvSpPr>
          <p:nvPr/>
        </p:nvSpPr>
        <p:spPr bwMode="auto">
          <a:xfrm>
            <a:off x="3810000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64328" name="Line 8"/>
          <p:cNvSpPr>
            <a:spLocks noChangeShapeType="1"/>
          </p:cNvSpPr>
          <p:nvPr/>
        </p:nvSpPr>
        <p:spPr bwMode="auto">
          <a:xfrm>
            <a:off x="3132138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29" name="Text Box 9"/>
          <p:cNvSpPr txBox="1">
            <a:spLocks noChangeArrowheads="1"/>
          </p:cNvSpPr>
          <p:nvPr/>
        </p:nvSpPr>
        <p:spPr bwMode="auto">
          <a:xfrm>
            <a:off x="1362075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64330" name="Text Box 10"/>
          <p:cNvSpPr txBox="1">
            <a:spLocks noChangeArrowheads="1"/>
          </p:cNvSpPr>
          <p:nvPr/>
        </p:nvSpPr>
        <p:spPr bwMode="auto">
          <a:xfrm>
            <a:off x="3824288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64331" name="Oval 11"/>
          <p:cNvSpPr>
            <a:spLocks noChangeArrowheads="1"/>
          </p:cNvSpPr>
          <p:nvPr/>
        </p:nvSpPr>
        <p:spPr bwMode="auto">
          <a:xfrm>
            <a:off x="3748088" y="26701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4332" name="Line 12"/>
          <p:cNvSpPr>
            <a:spLocks noChangeShapeType="1"/>
          </p:cNvSpPr>
          <p:nvPr/>
        </p:nvSpPr>
        <p:spPr bwMode="auto">
          <a:xfrm>
            <a:off x="3146425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33" name="Text Box 13"/>
          <p:cNvSpPr txBox="1">
            <a:spLocks noChangeArrowheads="1"/>
          </p:cNvSpPr>
          <p:nvPr/>
        </p:nvSpPr>
        <p:spPr bwMode="auto">
          <a:xfrm>
            <a:off x="1376363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64334" name="Text Box 14"/>
          <p:cNvSpPr txBox="1">
            <a:spLocks noChangeArrowheads="1"/>
          </p:cNvSpPr>
          <p:nvPr/>
        </p:nvSpPr>
        <p:spPr bwMode="auto">
          <a:xfrm>
            <a:off x="3838575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64335" name="Line 15"/>
          <p:cNvSpPr>
            <a:spLocks noChangeShapeType="1"/>
          </p:cNvSpPr>
          <p:nvPr/>
        </p:nvSpPr>
        <p:spPr bwMode="auto">
          <a:xfrm>
            <a:off x="3160713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36" name="Text Box 16"/>
          <p:cNvSpPr txBox="1">
            <a:spLocks noChangeArrowheads="1"/>
          </p:cNvSpPr>
          <p:nvPr/>
        </p:nvSpPr>
        <p:spPr bwMode="auto">
          <a:xfrm>
            <a:off x="1390650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64337" name="Text Box 17"/>
          <p:cNvSpPr txBox="1">
            <a:spLocks noChangeArrowheads="1"/>
          </p:cNvSpPr>
          <p:nvPr/>
        </p:nvSpPr>
        <p:spPr bwMode="auto">
          <a:xfrm>
            <a:off x="3852863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64338" name="Text Box 18"/>
          <p:cNvSpPr txBox="1">
            <a:spLocks noChangeArrowheads="1"/>
          </p:cNvSpPr>
          <p:nvPr/>
        </p:nvSpPr>
        <p:spPr bwMode="auto">
          <a:xfrm>
            <a:off x="1404938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64339" name="Text Box 19"/>
          <p:cNvSpPr txBox="1">
            <a:spLocks noChangeArrowheads="1"/>
          </p:cNvSpPr>
          <p:nvPr/>
        </p:nvSpPr>
        <p:spPr bwMode="auto">
          <a:xfrm>
            <a:off x="2292350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64340" name="Line 20"/>
          <p:cNvSpPr>
            <a:spLocks noChangeShapeType="1"/>
          </p:cNvSpPr>
          <p:nvPr/>
        </p:nvSpPr>
        <p:spPr bwMode="auto">
          <a:xfrm>
            <a:off x="2895600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41" name="Line 21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42" name="Line 22"/>
          <p:cNvSpPr>
            <a:spLocks noChangeShapeType="1"/>
          </p:cNvSpPr>
          <p:nvPr/>
        </p:nvSpPr>
        <p:spPr bwMode="auto">
          <a:xfrm>
            <a:off x="38385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43" name="Line 23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44" name="Line 24"/>
          <p:cNvSpPr>
            <a:spLocks noChangeShapeType="1"/>
          </p:cNvSpPr>
          <p:nvPr/>
        </p:nvSpPr>
        <p:spPr bwMode="auto">
          <a:xfrm>
            <a:off x="18383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45" name="Line 25"/>
          <p:cNvSpPr>
            <a:spLocks noChangeShapeType="1"/>
          </p:cNvSpPr>
          <p:nvPr/>
        </p:nvSpPr>
        <p:spPr bwMode="auto">
          <a:xfrm>
            <a:off x="18573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46" name="Line 26"/>
          <p:cNvSpPr>
            <a:spLocks noChangeShapeType="1"/>
          </p:cNvSpPr>
          <p:nvPr/>
        </p:nvSpPr>
        <p:spPr bwMode="auto">
          <a:xfrm flipH="1">
            <a:off x="2971800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47" name="Line 27"/>
          <p:cNvSpPr>
            <a:spLocks noChangeShapeType="1"/>
          </p:cNvSpPr>
          <p:nvPr/>
        </p:nvSpPr>
        <p:spPr bwMode="auto">
          <a:xfrm>
            <a:off x="1905000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48" name="Line 28"/>
          <p:cNvSpPr>
            <a:spLocks noChangeShapeType="1"/>
          </p:cNvSpPr>
          <p:nvPr/>
        </p:nvSpPr>
        <p:spPr bwMode="auto">
          <a:xfrm flipH="1">
            <a:off x="1981200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49" name="Line 29"/>
          <p:cNvSpPr>
            <a:spLocks noChangeShapeType="1"/>
          </p:cNvSpPr>
          <p:nvPr/>
        </p:nvSpPr>
        <p:spPr bwMode="auto">
          <a:xfrm>
            <a:off x="2895600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232275" y="441325"/>
            <a:ext cx="4464050" cy="4968875"/>
            <a:chOff x="2666" y="278"/>
            <a:chExt cx="2812" cy="3130"/>
          </a:xfrm>
        </p:grpSpPr>
        <p:sp>
          <p:nvSpPr>
            <p:cNvPr id="1464351" name="Line 31"/>
            <p:cNvSpPr>
              <a:spLocks noChangeShapeType="1"/>
            </p:cNvSpPr>
            <p:nvPr/>
          </p:nvSpPr>
          <p:spPr bwMode="auto">
            <a:xfrm>
              <a:off x="4608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352" name="Line 32"/>
            <p:cNvSpPr>
              <a:spLocks noChangeShapeType="1"/>
            </p:cNvSpPr>
            <p:nvPr/>
          </p:nvSpPr>
          <p:spPr bwMode="auto">
            <a:xfrm flipH="1">
              <a:off x="4944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353" name="Text Box 33"/>
            <p:cNvSpPr txBox="1">
              <a:spLocks noChangeArrowheads="1"/>
            </p:cNvSpPr>
            <p:nvPr/>
          </p:nvSpPr>
          <p:spPr bwMode="auto">
            <a:xfrm>
              <a:off x="4128" y="278"/>
              <a:ext cx="1350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Found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Not Handled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Stack </a:t>
              </a:r>
            </a:p>
          </p:txBody>
        </p:sp>
        <p:sp>
          <p:nvSpPr>
            <p:cNvPr id="1464354" name="Text Box 34"/>
            <p:cNvSpPr txBox="1">
              <a:spLocks noChangeArrowheads="1"/>
            </p:cNvSpPr>
            <p:nvPr/>
          </p:nvSpPr>
          <p:spPr bwMode="auto">
            <a:xfrm>
              <a:off x="2666" y="432"/>
              <a:ext cx="98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accent1"/>
                  </a:solidFill>
                  <a:latin typeface="Times New Roman" pitchFamily="35" charset="0"/>
                </a:rPr>
                <a:t>Alg:</a:t>
              </a:r>
              <a:r>
                <a:rPr lang="en-US" sz="2800" b="0">
                  <a:latin typeface="Times New Roman" pitchFamily="35" charset="0"/>
                </a:rPr>
                <a:t> DFS</a:t>
              </a:r>
            </a:p>
          </p:txBody>
        </p:sp>
      </p:grpSp>
      <p:sp>
        <p:nvSpPr>
          <p:cNvPr id="1464355" name="Text Box 35"/>
          <p:cNvSpPr txBox="1">
            <a:spLocks noChangeArrowheads="1"/>
          </p:cNvSpPr>
          <p:nvPr/>
        </p:nvSpPr>
        <p:spPr bwMode="auto">
          <a:xfrm>
            <a:off x="7391400" y="4937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64356" name="Oval 36"/>
          <p:cNvSpPr>
            <a:spLocks noChangeArrowheads="1"/>
          </p:cNvSpPr>
          <p:nvPr/>
        </p:nvSpPr>
        <p:spPr bwMode="auto">
          <a:xfrm>
            <a:off x="1781175" y="3200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4357" name="Text Box 37"/>
          <p:cNvSpPr txBox="1">
            <a:spLocks noChangeArrowheads="1"/>
          </p:cNvSpPr>
          <p:nvPr/>
        </p:nvSpPr>
        <p:spPr bwMode="auto">
          <a:xfrm>
            <a:off x="7391400" y="4632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64358" name="Text Box 38"/>
          <p:cNvSpPr txBox="1">
            <a:spLocks noChangeArrowheads="1"/>
          </p:cNvSpPr>
          <p:nvPr/>
        </p:nvSpPr>
        <p:spPr bwMode="auto">
          <a:xfrm>
            <a:off x="3867150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64359" name="Oval 39"/>
          <p:cNvSpPr>
            <a:spLocks noChangeArrowheads="1"/>
          </p:cNvSpPr>
          <p:nvPr/>
        </p:nvSpPr>
        <p:spPr bwMode="auto">
          <a:xfrm>
            <a:off x="2819400" y="1295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4360" name="Oval 40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4361" name="Oval 41"/>
          <p:cNvSpPr>
            <a:spLocks noChangeArrowheads="1"/>
          </p:cNvSpPr>
          <p:nvPr/>
        </p:nvSpPr>
        <p:spPr bwMode="auto">
          <a:xfrm>
            <a:off x="3733800" y="21367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4362" name="Oval 42"/>
          <p:cNvSpPr>
            <a:spLocks noChangeArrowheads="1"/>
          </p:cNvSpPr>
          <p:nvPr/>
        </p:nvSpPr>
        <p:spPr bwMode="auto">
          <a:xfrm>
            <a:off x="1766888" y="2667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4363" name="Oval 43"/>
          <p:cNvSpPr>
            <a:spLocks noChangeArrowheads="1"/>
          </p:cNvSpPr>
          <p:nvPr/>
        </p:nvSpPr>
        <p:spPr bwMode="auto">
          <a:xfrm>
            <a:off x="3762375" y="32035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4364" name="Oval 44"/>
          <p:cNvSpPr>
            <a:spLocks noChangeArrowheads="1"/>
          </p:cNvSpPr>
          <p:nvPr/>
        </p:nvSpPr>
        <p:spPr bwMode="auto">
          <a:xfrm>
            <a:off x="1795463" y="37338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4365" name="Oval 45"/>
          <p:cNvSpPr>
            <a:spLocks noChangeArrowheads="1"/>
          </p:cNvSpPr>
          <p:nvPr/>
        </p:nvSpPr>
        <p:spPr bwMode="auto">
          <a:xfrm>
            <a:off x="3776663" y="37369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4366" name="Oval 46"/>
          <p:cNvSpPr>
            <a:spLocks noChangeArrowheads="1"/>
          </p:cNvSpPr>
          <p:nvPr/>
        </p:nvSpPr>
        <p:spPr bwMode="auto">
          <a:xfrm>
            <a:off x="180975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4367" name="Oval 47"/>
          <p:cNvSpPr>
            <a:spLocks noChangeArrowheads="1"/>
          </p:cNvSpPr>
          <p:nvPr/>
        </p:nvSpPr>
        <p:spPr bwMode="auto">
          <a:xfrm>
            <a:off x="2819400" y="42068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4368" name="Line 48"/>
          <p:cNvSpPr>
            <a:spLocks noChangeShapeType="1"/>
          </p:cNvSpPr>
          <p:nvPr/>
        </p:nvSpPr>
        <p:spPr bwMode="auto">
          <a:xfrm>
            <a:off x="38195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69" name="Oval 49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4370" name="Text Box 50"/>
          <p:cNvSpPr txBox="1">
            <a:spLocks noChangeArrowheads="1"/>
          </p:cNvSpPr>
          <p:nvPr/>
        </p:nvSpPr>
        <p:spPr bwMode="auto">
          <a:xfrm>
            <a:off x="5456238" y="6156325"/>
            <a:ext cx="798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g,l,f</a:t>
            </a:r>
          </a:p>
        </p:txBody>
      </p:sp>
      <p:sp>
        <p:nvSpPr>
          <p:cNvPr id="1464371" name="Text Box 51"/>
          <p:cNvSpPr txBox="1">
            <a:spLocks noChangeArrowheads="1"/>
          </p:cNvSpPr>
          <p:nvPr/>
        </p:nvSpPr>
        <p:spPr bwMode="auto">
          <a:xfrm>
            <a:off x="3087688" y="5849938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Linear Order: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65347" name="Text Box 3"/>
          <p:cNvSpPr txBox="1">
            <a:spLocks noChangeArrowheads="1"/>
          </p:cNvSpPr>
          <p:nvPr/>
        </p:nvSpPr>
        <p:spPr bwMode="auto">
          <a:xfrm>
            <a:off x="2541588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65348" name="Line 4"/>
          <p:cNvSpPr>
            <a:spLocks noChangeShapeType="1"/>
          </p:cNvSpPr>
          <p:nvPr/>
        </p:nvSpPr>
        <p:spPr bwMode="auto">
          <a:xfrm flipH="1">
            <a:off x="1905000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5350" name="Text Box 6"/>
          <p:cNvSpPr txBox="1">
            <a:spLocks noChangeArrowheads="1"/>
          </p:cNvSpPr>
          <p:nvPr/>
        </p:nvSpPr>
        <p:spPr bwMode="auto">
          <a:xfrm>
            <a:off x="1347788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65351" name="Text Box 7"/>
          <p:cNvSpPr txBox="1">
            <a:spLocks noChangeArrowheads="1"/>
          </p:cNvSpPr>
          <p:nvPr/>
        </p:nvSpPr>
        <p:spPr bwMode="auto">
          <a:xfrm>
            <a:off x="3810000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65352" name="Line 8"/>
          <p:cNvSpPr>
            <a:spLocks noChangeShapeType="1"/>
          </p:cNvSpPr>
          <p:nvPr/>
        </p:nvSpPr>
        <p:spPr bwMode="auto">
          <a:xfrm>
            <a:off x="3132138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5353" name="Text Box 9"/>
          <p:cNvSpPr txBox="1">
            <a:spLocks noChangeArrowheads="1"/>
          </p:cNvSpPr>
          <p:nvPr/>
        </p:nvSpPr>
        <p:spPr bwMode="auto">
          <a:xfrm>
            <a:off x="1362075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65354" name="Text Box 10"/>
          <p:cNvSpPr txBox="1">
            <a:spLocks noChangeArrowheads="1"/>
          </p:cNvSpPr>
          <p:nvPr/>
        </p:nvSpPr>
        <p:spPr bwMode="auto">
          <a:xfrm>
            <a:off x="3824288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65355" name="Oval 11"/>
          <p:cNvSpPr>
            <a:spLocks noChangeArrowheads="1"/>
          </p:cNvSpPr>
          <p:nvPr/>
        </p:nvSpPr>
        <p:spPr bwMode="auto">
          <a:xfrm>
            <a:off x="3748088" y="26701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5356" name="Line 12"/>
          <p:cNvSpPr>
            <a:spLocks noChangeShapeType="1"/>
          </p:cNvSpPr>
          <p:nvPr/>
        </p:nvSpPr>
        <p:spPr bwMode="auto">
          <a:xfrm>
            <a:off x="3146425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5357" name="Text Box 13"/>
          <p:cNvSpPr txBox="1">
            <a:spLocks noChangeArrowheads="1"/>
          </p:cNvSpPr>
          <p:nvPr/>
        </p:nvSpPr>
        <p:spPr bwMode="auto">
          <a:xfrm>
            <a:off x="1376363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65358" name="Text Box 14"/>
          <p:cNvSpPr txBox="1">
            <a:spLocks noChangeArrowheads="1"/>
          </p:cNvSpPr>
          <p:nvPr/>
        </p:nvSpPr>
        <p:spPr bwMode="auto">
          <a:xfrm>
            <a:off x="3838575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65359" name="Line 15"/>
          <p:cNvSpPr>
            <a:spLocks noChangeShapeType="1"/>
          </p:cNvSpPr>
          <p:nvPr/>
        </p:nvSpPr>
        <p:spPr bwMode="auto">
          <a:xfrm>
            <a:off x="3160713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5360" name="Text Box 16"/>
          <p:cNvSpPr txBox="1">
            <a:spLocks noChangeArrowheads="1"/>
          </p:cNvSpPr>
          <p:nvPr/>
        </p:nvSpPr>
        <p:spPr bwMode="auto">
          <a:xfrm>
            <a:off x="1390650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65361" name="Text Box 17"/>
          <p:cNvSpPr txBox="1">
            <a:spLocks noChangeArrowheads="1"/>
          </p:cNvSpPr>
          <p:nvPr/>
        </p:nvSpPr>
        <p:spPr bwMode="auto">
          <a:xfrm>
            <a:off x="3852863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65362" name="Text Box 18"/>
          <p:cNvSpPr txBox="1">
            <a:spLocks noChangeArrowheads="1"/>
          </p:cNvSpPr>
          <p:nvPr/>
        </p:nvSpPr>
        <p:spPr bwMode="auto">
          <a:xfrm>
            <a:off x="1404938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65363" name="Text Box 19"/>
          <p:cNvSpPr txBox="1">
            <a:spLocks noChangeArrowheads="1"/>
          </p:cNvSpPr>
          <p:nvPr/>
        </p:nvSpPr>
        <p:spPr bwMode="auto">
          <a:xfrm>
            <a:off x="2292350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65364" name="Line 20"/>
          <p:cNvSpPr>
            <a:spLocks noChangeShapeType="1"/>
          </p:cNvSpPr>
          <p:nvPr/>
        </p:nvSpPr>
        <p:spPr bwMode="auto">
          <a:xfrm>
            <a:off x="2895600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5365" name="Line 21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5366" name="Line 22"/>
          <p:cNvSpPr>
            <a:spLocks noChangeShapeType="1"/>
          </p:cNvSpPr>
          <p:nvPr/>
        </p:nvSpPr>
        <p:spPr bwMode="auto">
          <a:xfrm>
            <a:off x="38385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5367" name="Line 23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5368" name="Line 24"/>
          <p:cNvSpPr>
            <a:spLocks noChangeShapeType="1"/>
          </p:cNvSpPr>
          <p:nvPr/>
        </p:nvSpPr>
        <p:spPr bwMode="auto">
          <a:xfrm>
            <a:off x="18383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5369" name="Line 25"/>
          <p:cNvSpPr>
            <a:spLocks noChangeShapeType="1"/>
          </p:cNvSpPr>
          <p:nvPr/>
        </p:nvSpPr>
        <p:spPr bwMode="auto">
          <a:xfrm>
            <a:off x="18573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5370" name="Line 26"/>
          <p:cNvSpPr>
            <a:spLocks noChangeShapeType="1"/>
          </p:cNvSpPr>
          <p:nvPr/>
        </p:nvSpPr>
        <p:spPr bwMode="auto">
          <a:xfrm flipH="1">
            <a:off x="2971800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5371" name="Line 27"/>
          <p:cNvSpPr>
            <a:spLocks noChangeShapeType="1"/>
          </p:cNvSpPr>
          <p:nvPr/>
        </p:nvSpPr>
        <p:spPr bwMode="auto">
          <a:xfrm>
            <a:off x="1905000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5372" name="Line 28"/>
          <p:cNvSpPr>
            <a:spLocks noChangeShapeType="1"/>
          </p:cNvSpPr>
          <p:nvPr/>
        </p:nvSpPr>
        <p:spPr bwMode="auto">
          <a:xfrm flipH="1">
            <a:off x="1981200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5373" name="Line 29"/>
          <p:cNvSpPr>
            <a:spLocks noChangeShapeType="1"/>
          </p:cNvSpPr>
          <p:nvPr/>
        </p:nvSpPr>
        <p:spPr bwMode="auto">
          <a:xfrm>
            <a:off x="2895600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232275" y="441325"/>
            <a:ext cx="4464050" cy="4968875"/>
            <a:chOff x="2666" y="278"/>
            <a:chExt cx="2812" cy="3130"/>
          </a:xfrm>
        </p:grpSpPr>
        <p:sp>
          <p:nvSpPr>
            <p:cNvPr id="1465375" name="Line 31"/>
            <p:cNvSpPr>
              <a:spLocks noChangeShapeType="1"/>
            </p:cNvSpPr>
            <p:nvPr/>
          </p:nvSpPr>
          <p:spPr bwMode="auto">
            <a:xfrm>
              <a:off x="4608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5376" name="Line 32"/>
            <p:cNvSpPr>
              <a:spLocks noChangeShapeType="1"/>
            </p:cNvSpPr>
            <p:nvPr/>
          </p:nvSpPr>
          <p:spPr bwMode="auto">
            <a:xfrm flipH="1">
              <a:off x="4944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5377" name="Text Box 33"/>
            <p:cNvSpPr txBox="1">
              <a:spLocks noChangeArrowheads="1"/>
            </p:cNvSpPr>
            <p:nvPr/>
          </p:nvSpPr>
          <p:spPr bwMode="auto">
            <a:xfrm>
              <a:off x="4128" y="278"/>
              <a:ext cx="1350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Found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Not Handled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Stack </a:t>
              </a:r>
            </a:p>
          </p:txBody>
        </p:sp>
        <p:sp>
          <p:nvSpPr>
            <p:cNvPr id="1465378" name="Text Box 34"/>
            <p:cNvSpPr txBox="1">
              <a:spLocks noChangeArrowheads="1"/>
            </p:cNvSpPr>
            <p:nvPr/>
          </p:nvSpPr>
          <p:spPr bwMode="auto">
            <a:xfrm>
              <a:off x="2666" y="432"/>
              <a:ext cx="98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accent1"/>
                  </a:solidFill>
                  <a:latin typeface="Times New Roman" pitchFamily="35" charset="0"/>
                </a:rPr>
                <a:t>Alg:</a:t>
              </a:r>
              <a:r>
                <a:rPr lang="en-US" sz="2800" b="0">
                  <a:latin typeface="Times New Roman" pitchFamily="35" charset="0"/>
                </a:rPr>
                <a:t> DFS</a:t>
              </a:r>
            </a:p>
          </p:txBody>
        </p:sp>
      </p:grpSp>
      <p:sp>
        <p:nvSpPr>
          <p:cNvPr id="1465379" name="Text Box 35"/>
          <p:cNvSpPr txBox="1">
            <a:spLocks noChangeArrowheads="1"/>
          </p:cNvSpPr>
          <p:nvPr/>
        </p:nvSpPr>
        <p:spPr bwMode="auto">
          <a:xfrm>
            <a:off x="7391400" y="4937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65380" name="Oval 36"/>
          <p:cNvSpPr>
            <a:spLocks noChangeArrowheads="1"/>
          </p:cNvSpPr>
          <p:nvPr/>
        </p:nvSpPr>
        <p:spPr bwMode="auto">
          <a:xfrm>
            <a:off x="1781175" y="3200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5381" name="Text Box 37"/>
          <p:cNvSpPr txBox="1">
            <a:spLocks noChangeArrowheads="1"/>
          </p:cNvSpPr>
          <p:nvPr/>
        </p:nvSpPr>
        <p:spPr bwMode="auto">
          <a:xfrm>
            <a:off x="3867150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65382" name="Oval 38"/>
          <p:cNvSpPr>
            <a:spLocks noChangeArrowheads="1"/>
          </p:cNvSpPr>
          <p:nvPr/>
        </p:nvSpPr>
        <p:spPr bwMode="auto">
          <a:xfrm>
            <a:off x="2819400" y="1295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5383" name="Oval 39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5384" name="Oval 40"/>
          <p:cNvSpPr>
            <a:spLocks noChangeArrowheads="1"/>
          </p:cNvSpPr>
          <p:nvPr/>
        </p:nvSpPr>
        <p:spPr bwMode="auto">
          <a:xfrm>
            <a:off x="3733800" y="21367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5385" name="Oval 41"/>
          <p:cNvSpPr>
            <a:spLocks noChangeArrowheads="1"/>
          </p:cNvSpPr>
          <p:nvPr/>
        </p:nvSpPr>
        <p:spPr bwMode="auto">
          <a:xfrm>
            <a:off x="1766888" y="2667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5386" name="Oval 42"/>
          <p:cNvSpPr>
            <a:spLocks noChangeArrowheads="1"/>
          </p:cNvSpPr>
          <p:nvPr/>
        </p:nvSpPr>
        <p:spPr bwMode="auto">
          <a:xfrm>
            <a:off x="3762375" y="32035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5387" name="Oval 43"/>
          <p:cNvSpPr>
            <a:spLocks noChangeArrowheads="1"/>
          </p:cNvSpPr>
          <p:nvPr/>
        </p:nvSpPr>
        <p:spPr bwMode="auto">
          <a:xfrm>
            <a:off x="1795463" y="37338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5388" name="Oval 44"/>
          <p:cNvSpPr>
            <a:spLocks noChangeArrowheads="1"/>
          </p:cNvSpPr>
          <p:nvPr/>
        </p:nvSpPr>
        <p:spPr bwMode="auto">
          <a:xfrm>
            <a:off x="3776663" y="37369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5389" name="Oval 45"/>
          <p:cNvSpPr>
            <a:spLocks noChangeArrowheads="1"/>
          </p:cNvSpPr>
          <p:nvPr/>
        </p:nvSpPr>
        <p:spPr bwMode="auto">
          <a:xfrm>
            <a:off x="180975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5390" name="Oval 46"/>
          <p:cNvSpPr>
            <a:spLocks noChangeArrowheads="1"/>
          </p:cNvSpPr>
          <p:nvPr/>
        </p:nvSpPr>
        <p:spPr bwMode="auto">
          <a:xfrm>
            <a:off x="2819400" y="42068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5391" name="Line 47"/>
          <p:cNvSpPr>
            <a:spLocks noChangeShapeType="1"/>
          </p:cNvSpPr>
          <p:nvPr/>
        </p:nvSpPr>
        <p:spPr bwMode="auto">
          <a:xfrm>
            <a:off x="38195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5392" name="Oval 48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5393" name="Text Box 49"/>
          <p:cNvSpPr txBox="1">
            <a:spLocks noChangeArrowheads="1"/>
          </p:cNvSpPr>
          <p:nvPr/>
        </p:nvSpPr>
        <p:spPr bwMode="auto">
          <a:xfrm>
            <a:off x="5191125" y="6156325"/>
            <a:ext cx="1063625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e,g,l,f</a:t>
            </a:r>
          </a:p>
        </p:txBody>
      </p:sp>
      <p:sp>
        <p:nvSpPr>
          <p:cNvPr id="1465394" name="Text Box 50"/>
          <p:cNvSpPr txBox="1">
            <a:spLocks noChangeArrowheads="1"/>
          </p:cNvSpPr>
          <p:nvPr/>
        </p:nvSpPr>
        <p:spPr bwMode="auto">
          <a:xfrm>
            <a:off x="3087688" y="5849938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Linear Order: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66371" name="Text Box 3"/>
          <p:cNvSpPr txBox="1">
            <a:spLocks noChangeArrowheads="1"/>
          </p:cNvSpPr>
          <p:nvPr/>
        </p:nvSpPr>
        <p:spPr bwMode="auto">
          <a:xfrm>
            <a:off x="2541588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66372" name="Line 4"/>
          <p:cNvSpPr>
            <a:spLocks noChangeShapeType="1"/>
          </p:cNvSpPr>
          <p:nvPr/>
        </p:nvSpPr>
        <p:spPr bwMode="auto">
          <a:xfrm flipH="1">
            <a:off x="1905000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6373" name="Line 5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6374" name="Text Box 6"/>
          <p:cNvSpPr txBox="1">
            <a:spLocks noChangeArrowheads="1"/>
          </p:cNvSpPr>
          <p:nvPr/>
        </p:nvSpPr>
        <p:spPr bwMode="auto">
          <a:xfrm>
            <a:off x="1347788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66375" name="Text Box 7"/>
          <p:cNvSpPr txBox="1">
            <a:spLocks noChangeArrowheads="1"/>
          </p:cNvSpPr>
          <p:nvPr/>
        </p:nvSpPr>
        <p:spPr bwMode="auto">
          <a:xfrm>
            <a:off x="3810000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66376" name="Line 8"/>
          <p:cNvSpPr>
            <a:spLocks noChangeShapeType="1"/>
          </p:cNvSpPr>
          <p:nvPr/>
        </p:nvSpPr>
        <p:spPr bwMode="auto">
          <a:xfrm>
            <a:off x="3132138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6377" name="Text Box 9"/>
          <p:cNvSpPr txBox="1">
            <a:spLocks noChangeArrowheads="1"/>
          </p:cNvSpPr>
          <p:nvPr/>
        </p:nvSpPr>
        <p:spPr bwMode="auto">
          <a:xfrm>
            <a:off x="1362075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66378" name="Text Box 10"/>
          <p:cNvSpPr txBox="1">
            <a:spLocks noChangeArrowheads="1"/>
          </p:cNvSpPr>
          <p:nvPr/>
        </p:nvSpPr>
        <p:spPr bwMode="auto">
          <a:xfrm>
            <a:off x="3824288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66379" name="Oval 11"/>
          <p:cNvSpPr>
            <a:spLocks noChangeArrowheads="1"/>
          </p:cNvSpPr>
          <p:nvPr/>
        </p:nvSpPr>
        <p:spPr bwMode="auto">
          <a:xfrm>
            <a:off x="3748088" y="26701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6380" name="Line 12"/>
          <p:cNvSpPr>
            <a:spLocks noChangeShapeType="1"/>
          </p:cNvSpPr>
          <p:nvPr/>
        </p:nvSpPr>
        <p:spPr bwMode="auto">
          <a:xfrm>
            <a:off x="3146425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6381" name="Text Box 13"/>
          <p:cNvSpPr txBox="1">
            <a:spLocks noChangeArrowheads="1"/>
          </p:cNvSpPr>
          <p:nvPr/>
        </p:nvSpPr>
        <p:spPr bwMode="auto">
          <a:xfrm>
            <a:off x="1376363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66382" name="Text Box 14"/>
          <p:cNvSpPr txBox="1">
            <a:spLocks noChangeArrowheads="1"/>
          </p:cNvSpPr>
          <p:nvPr/>
        </p:nvSpPr>
        <p:spPr bwMode="auto">
          <a:xfrm>
            <a:off x="3838575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66383" name="Line 15"/>
          <p:cNvSpPr>
            <a:spLocks noChangeShapeType="1"/>
          </p:cNvSpPr>
          <p:nvPr/>
        </p:nvSpPr>
        <p:spPr bwMode="auto">
          <a:xfrm>
            <a:off x="3160713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6384" name="Text Box 16"/>
          <p:cNvSpPr txBox="1">
            <a:spLocks noChangeArrowheads="1"/>
          </p:cNvSpPr>
          <p:nvPr/>
        </p:nvSpPr>
        <p:spPr bwMode="auto">
          <a:xfrm>
            <a:off x="1390650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66385" name="Text Box 17"/>
          <p:cNvSpPr txBox="1">
            <a:spLocks noChangeArrowheads="1"/>
          </p:cNvSpPr>
          <p:nvPr/>
        </p:nvSpPr>
        <p:spPr bwMode="auto">
          <a:xfrm>
            <a:off x="3852863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66386" name="Text Box 18"/>
          <p:cNvSpPr txBox="1">
            <a:spLocks noChangeArrowheads="1"/>
          </p:cNvSpPr>
          <p:nvPr/>
        </p:nvSpPr>
        <p:spPr bwMode="auto">
          <a:xfrm>
            <a:off x="1404938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66387" name="Text Box 19"/>
          <p:cNvSpPr txBox="1">
            <a:spLocks noChangeArrowheads="1"/>
          </p:cNvSpPr>
          <p:nvPr/>
        </p:nvSpPr>
        <p:spPr bwMode="auto">
          <a:xfrm>
            <a:off x="2292350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66388" name="Line 20"/>
          <p:cNvSpPr>
            <a:spLocks noChangeShapeType="1"/>
          </p:cNvSpPr>
          <p:nvPr/>
        </p:nvSpPr>
        <p:spPr bwMode="auto">
          <a:xfrm>
            <a:off x="2895600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6389" name="Line 21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6390" name="Line 22"/>
          <p:cNvSpPr>
            <a:spLocks noChangeShapeType="1"/>
          </p:cNvSpPr>
          <p:nvPr/>
        </p:nvSpPr>
        <p:spPr bwMode="auto">
          <a:xfrm>
            <a:off x="38385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6391" name="Line 23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6392" name="Line 24"/>
          <p:cNvSpPr>
            <a:spLocks noChangeShapeType="1"/>
          </p:cNvSpPr>
          <p:nvPr/>
        </p:nvSpPr>
        <p:spPr bwMode="auto">
          <a:xfrm>
            <a:off x="18383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6393" name="Line 25"/>
          <p:cNvSpPr>
            <a:spLocks noChangeShapeType="1"/>
          </p:cNvSpPr>
          <p:nvPr/>
        </p:nvSpPr>
        <p:spPr bwMode="auto">
          <a:xfrm>
            <a:off x="18573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6394" name="Line 26"/>
          <p:cNvSpPr>
            <a:spLocks noChangeShapeType="1"/>
          </p:cNvSpPr>
          <p:nvPr/>
        </p:nvSpPr>
        <p:spPr bwMode="auto">
          <a:xfrm flipH="1">
            <a:off x="2971800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6395" name="Line 27"/>
          <p:cNvSpPr>
            <a:spLocks noChangeShapeType="1"/>
          </p:cNvSpPr>
          <p:nvPr/>
        </p:nvSpPr>
        <p:spPr bwMode="auto">
          <a:xfrm>
            <a:off x="1905000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6396" name="Line 28"/>
          <p:cNvSpPr>
            <a:spLocks noChangeShapeType="1"/>
          </p:cNvSpPr>
          <p:nvPr/>
        </p:nvSpPr>
        <p:spPr bwMode="auto">
          <a:xfrm flipH="1">
            <a:off x="1981200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6397" name="Line 29"/>
          <p:cNvSpPr>
            <a:spLocks noChangeShapeType="1"/>
          </p:cNvSpPr>
          <p:nvPr/>
        </p:nvSpPr>
        <p:spPr bwMode="auto">
          <a:xfrm>
            <a:off x="2895600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232275" y="441325"/>
            <a:ext cx="4464050" cy="4968875"/>
            <a:chOff x="2666" y="278"/>
            <a:chExt cx="2812" cy="3130"/>
          </a:xfrm>
        </p:grpSpPr>
        <p:sp>
          <p:nvSpPr>
            <p:cNvPr id="1466399" name="Line 31"/>
            <p:cNvSpPr>
              <a:spLocks noChangeShapeType="1"/>
            </p:cNvSpPr>
            <p:nvPr/>
          </p:nvSpPr>
          <p:spPr bwMode="auto">
            <a:xfrm>
              <a:off x="4608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6400" name="Line 32"/>
            <p:cNvSpPr>
              <a:spLocks noChangeShapeType="1"/>
            </p:cNvSpPr>
            <p:nvPr/>
          </p:nvSpPr>
          <p:spPr bwMode="auto">
            <a:xfrm flipH="1">
              <a:off x="4944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6401" name="Text Box 33"/>
            <p:cNvSpPr txBox="1">
              <a:spLocks noChangeArrowheads="1"/>
            </p:cNvSpPr>
            <p:nvPr/>
          </p:nvSpPr>
          <p:spPr bwMode="auto">
            <a:xfrm>
              <a:off x="4128" y="278"/>
              <a:ext cx="1350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Found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Not Handled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Stack </a:t>
              </a:r>
            </a:p>
          </p:txBody>
        </p:sp>
        <p:sp>
          <p:nvSpPr>
            <p:cNvPr id="1466402" name="Text Box 34"/>
            <p:cNvSpPr txBox="1">
              <a:spLocks noChangeArrowheads="1"/>
            </p:cNvSpPr>
            <p:nvPr/>
          </p:nvSpPr>
          <p:spPr bwMode="auto">
            <a:xfrm>
              <a:off x="2666" y="432"/>
              <a:ext cx="98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accent1"/>
                  </a:solidFill>
                  <a:latin typeface="Times New Roman" pitchFamily="35" charset="0"/>
                </a:rPr>
                <a:t>Alg:</a:t>
              </a:r>
              <a:r>
                <a:rPr lang="en-US" sz="2800" b="0">
                  <a:latin typeface="Times New Roman" pitchFamily="35" charset="0"/>
                </a:rPr>
                <a:t> DFS</a:t>
              </a:r>
            </a:p>
          </p:txBody>
        </p:sp>
      </p:grpSp>
      <p:sp>
        <p:nvSpPr>
          <p:cNvPr id="1466403" name="Oval 35"/>
          <p:cNvSpPr>
            <a:spLocks noChangeArrowheads="1"/>
          </p:cNvSpPr>
          <p:nvPr/>
        </p:nvSpPr>
        <p:spPr bwMode="auto">
          <a:xfrm>
            <a:off x="1781175" y="3200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6404" name="Text Box 36"/>
          <p:cNvSpPr txBox="1">
            <a:spLocks noChangeArrowheads="1"/>
          </p:cNvSpPr>
          <p:nvPr/>
        </p:nvSpPr>
        <p:spPr bwMode="auto">
          <a:xfrm>
            <a:off x="3867150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66405" name="Oval 37"/>
          <p:cNvSpPr>
            <a:spLocks noChangeArrowheads="1"/>
          </p:cNvSpPr>
          <p:nvPr/>
        </p:nvSpPr>
        <p:spPr bwMode="auto">
          <a:xfrm>
            <a:off x="2819400" y="1295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6406" name="Oval 38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6407" name="Oval 39"/>
          <p:cNvSpPr>
            <a:spLocks noChangeArrowheads="1"/>
          </p:cNvSpPr>
          <p:nvPr/>
        </p:nvSpPr>
        <p:spPr bwMode="auto">
          <a:xfrm>
            <a:off x="3733800" y="21367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6408" name="Oval 40"/>
          <p:cNvSpPr>
            <a:spLocks noChangeArrowheads="1"/>
          </p:cNvSpPr>
          <p:nvPr/>
        </p:nvSpPr>
        <p:spPr bwMode="auto">
          <a:xfrm>
            <a:off x="1766888" y="2667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6409" name="Oval 41"/>
          <p:cNvSpPr>
            <a:spLocks noChangeArrowheads="1"/>
          </p:cNvSpPr>
          <p:nvPr/>
        </p:nvSpPr>
        <p:spPr bwMode="auto">
          <a:xfrm>
            <a:off x="3762375" y="32035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6410" name="Oval 42"/>
          <p:cNvSpPr>
            <a:spLocks noChangeArrowheads="1"/>
          </p:cNvSpPr>
          <p:nvPr/>
        </p:nvSpPr>
        <p:spPr bwMode="auto">
          <a:xfrm>
            <a:off x="1795463" y="37338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6411" name="Oval 43"/>
          <p:cNvSpPr>
            <a:spLocks noChangeArrowheads="1"/>
          </p:cNvSpPr>
          <p:nvPr/>
        </p:nvSpPr>
        <p:spPr bwMode="auto">
          <a:xfrm>
            <a:off x="3776663" y="37369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6412" name="Oval 44"/>
          <p:cNvSpPr>
            <a:spLocks noChangeArrowheads="1"/>
          </p:cNvSpPr>
          <p:nvPr/>
        </p:nvSpPr>
        <p:spPr bwMode="auto">
          <a:xfrm>
            <a:off x="180975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6413" name="Oval 45"/>
          <p:cNvSpPr>
            <a:spLocks noChangeArrowheads="1"/>
          </p:cNvSpPr>
          <p:nvPr/>
        </p:nvSpPr>
        <p:spPr bwMode="auto">
          <a:xfrm>
            <a:off x="2819400" y="42068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6414" name="Line 46"/>
          <p:cNvSpPr>
            <a:spLocks noChangeShapeType="1"/>
          </p:cNvSpPr>
          <p:nvPr/>
        </p:nvSpPr>
        <p:spPr bwMode="auto">
          <a:xfrm>
            <a:off x="38195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6415" name="Oval 47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6416" name="Text Box 48"/>
          <p:cNvSpPr txBox="1">
            <a:spLocks noChangeArrowheads="1"/>
          </p:cNvSpPr>
          <p:nvPr/>
        </p:nvSpPr>
        <p:spPr bwMode="auto">
          <a:xfrm>
            <a:off x="4905375" y="6156325"/>
            <a:ext cx="1349375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d,e,g,l,f</a:t>
            </a:r>
          </a:p>
        </p:txBody>
      </p:sp>
      <p:sp>
        <p:nvSpPr>
          <p:cNvPr id="1466417" name="Text Box 49"/>
          <p:cNvSpPr txBox="1">
            <a:spLocks noChangeArrowheads="1"/>
          </p:cNvSpPr>
          <p:nvPr/>
        </p:nvSpPr>
        <p:spPr bwMode="auto">
          <a:xfrm>
            <a:off x="3087688" y="5849938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Linear Order: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67395" name="Text Box 3"/>
          <p:cNvSpPr txBox="1">
            <a:spLocks noChangeArrowheads="1"/>
          </p:cNvSpPr>
          <p:nvPr/>
        </p:nvSpPr>
        <p:spPr bwMode="auto">
          <a:xfrm>
            <a:off x="2541588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67396" name="Line 4"/>
          <p:cNvSpPr>
            <a:spLocks noChangeShapeType="1"/>
          </p:cNvSpPr>
          <p:nvPr/>
        </p:nvSpPr>
        <p:spPr bwMode="auto">
          <a:xfrm flipH="1">
            <a:off x="1905000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7397" name="Line 5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7398" name="Text Box 6"/>
          <p:cNvSpPr txBox="1">
            <a:spLocks noChangeArrowheads="1"/>
          </p:cNvSpPr>
          <p:nvPr/>
        </p:nvSpPr>
        <p:spPr bwMode="auto">
          <a:xfrm>
            <a:off x="1347788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67399" name="Text Box 7"/>
          <p:cNvSpPr txBox="1">
            <a:spLocks noChangeArrowheads="1"/>
          </p:cNvSpPr>
          <p:nvPr/>
        </p:nvSpPr>
        <p:spPr bwMode="auto">
          <a:xfrm>
            <a:off x="3810000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67400" name="Line 8"/>
          <p:cNvSpPr>
            <a:spLocks noChangeShapeType="1"/>
          </p:cNvSpPr>
          <p:nvPr/>
        </p:nvSpPr>
        <p:spPr bwMode="auto">
          <a:xfrm>
            <a:off x="3132138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7401" name="Text Box 9"/>
          <p:cNvSpPr txBox="1">
            <a:spLocks noChangeArrowheads="1"/>
          </p:cNvSpPr>
          <p:nvPr/>
        </p:nvSpPr>
        <p:spPr bwMode="auto">
          <a:xfrm>
            <a:off x="1362075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67402" name="Text Box 10"/>
          <p:cNvSpPr txBox="1">
            <a:spLocks noChangeArrowheads="1"/>
          </p:cNvSpPr>
          <p:nvPr/>
        </p:nvSpPr>
        <p:spPr bwMode="auto">
          <a:xfrm>
            <a:off x="3824288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67403" name="Line 11"/>
          <p:cNvSpPr>
            <a:spLocks noChangeShapeType="1"/>
          </p:cNvSpPr>
          <p:nvPr/>
        </p:nvSpPr>
        <p:spPr bwMode="auto">
          <a:xfrm>
            <a:off x="3146425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7404" name="Text Box 12"/>
          <p:cNvSpPr txBox="1">
            <a:spLocks noChangeArrowheads="1"/>
          </p:cNvSpPr>
          <p:nvPr/>
        </p:nvSpPr>
        <p:spPr bwMode="auto">
          <a:xfrm>
            <a:off x="1376363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67405" name="Text Box 13"/>
          <p:cNvSpPr txBox="1">
            <a:spLocks noChangeArrowheads="1"/>
          </p:cNvSpPr>
          <p:nvPr/>
        </p:nvSpPr>
        <p:spPr bwMode="auto">
          <a:xfrm>
            <a:off x="3838575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67406" name="Line 14"/>
          <p:cNvSpPr>
            <a:spLocks noChangeShapeType="1"/>
          </p:cNvSpPr>
          <p:nvPr/>
        </p:nvSpPr>
        <p:spPr bwMode="auto">
          <a:xfrm>
            <a:off x="3160713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7407" name="Text Box 15"/>
          <p:cNvSpPr txBox="1">
            <a:spLocks noChangeArrowheads="1"/>
          </p:cNvSpPr>
          <p:nvPr/>
        </p:nvSpPr>
        <p:spPr bwMode="auto">
          <a:xfrm>
            <a:off x="1390650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67408" name="Text Box 16"/>
          <p:cNvSpPr txBox="1">
            <a:spLocks noChangeArrowheads="1"/>
          </p:cNvSpPr>
          <p:nvPr/>
        </p:nvSpPr>
        <p:spPr bwMode="auto">
          <a:xfrm>
            <a:off x="3852863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67409" name="Text Box 17"/>
          <p:cNvSpPr txBox="1">
            <a:spLocks noChangeArrowheads="1"/>
          </p:cNvSpPr>
          <p:nvPr/>
        </p:nvSpPr>
        <p:spPr bwMode="auto">
          <a:xfrm>
            <a:off x="1404938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67410" name="Text Box 18"/>
          <p:cNvSpPr txBox="1">
            <a:spLocks noChangeArrowheads="1"/>
          </p:cNvSpPr>
          <p:nvPr/>
        </p:nvSpPr>
        <p:spPr bwMode="auto">
          <a:xfrm>
            <a:off x="2292350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67411" name="Line 19"/>
          <p:cNvSpPr>
            <a:spLocks noChangeShapeType="1"/>
          </p:cNvSpPr>
          <p:nvPr/>
        </p:nvSpPr>
        <p:spPr bwMode="auto">
          <a:xfrm>
            <a:off x="2895600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7412" name="Line 20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7413" name="Line 21"/>
          <p:cNvSpPr>
            <a:spLocks noChangeShapeType="1"/>
          </p:cNvSpPr>
          <p:nvPr/>
        </p:nvSpPr>
        <p:spPr bwMode="auto">
          <a:xfrm>
            <a:off x="38385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7414" name="Line 22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7415" name="Line 23"/>
          <p:cNvSpPr>
            <a:spLocks noChangeShapeType="1"/>
          </p:cNvSpPr>
          <p:nvPr/>
        </p:nvSpPr>
        <p:spPr bwMode="auto">
          <a:xfrm>
            <a:off x="18383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7416" name="Line 24"/>
          <p:cNvSpPr>
            <a:spLocks noChangeShapeType="1"/>
          </p:cNvSpPr>
          <p:nvPr/>
        </p:nvSpPr>
        <p:spPr bwMode="auto">
          <a:xfrm>
            <a:off x="18573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7417" name="Line 25"/>
          <p:cNvSpPr>
            <a:spLocks noChangeShapeType="1"/>
          </p:cNvSpPr>
          <p:nvPr/>
        </p:nvSpPr>
        <p:spPr bwMode="auto">
          <a:xfrm flipH="1">
            <a:off x="2971800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7418" name="Line 26"/>
          <p:cNvSpPr>
            <a:spLocks noChangeShapeType="1"/>
          </p:cNvSpPr>
          <p:nvPr/>
        </p:nvSpPr>
        <p:spPr bwMode="auto">
          <a:xfrm>
            <a:off x="1905000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7419" name="Line 27"/>
          <p:cNvSpPr>
            <a:spLocks noChangeShapeType="1"/>
          </p:cNvSpPr>
          <p:nvPr/>
        </p:nvSpPr>
        <p:spPr bwMode="auto">
          <a:xfrm flipH="1">
            <a:off x="1981200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7420" name="Line 28"/>
          <p:cNvSpPr>
            <a:spLocks noChangeShapeType="1"/>
          </p:cNvSpPr>
          <p:nvPr/>
        </p:nvSpPr>
        <p:spPr bwMode="auto">
          <a:xfrm>
            <a:off x="2895600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232275" y="441325"/>
            <a:ext cx="4464050" cy="4968875"/>
            <a:chOff x="2666" y="278"/>
            <a:chExt cx="2812" cy="3130"/>
          </a:xfrm>
        </p:grpSpPr>
        <p:sp>
          <p:nvSpPr>
            <p:cNvPr id="1467422" name="Line 30"/>
            <p:cNvSpPr>
              <a:spLocks noChangeShapeType="1"/>
            </p:cNvSpPr>
            <p:nvPr/>
          </p:nvSpPr>
          <p:spPr bwMode="auto">
            <a:xfrm>
              <a:off x="4608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7423" name="Line 31"/>
            <p:cNvSpPr>
              <a:spLocks noChangeShapeType="1"/>
            </p:cNvSpPr>
            <p:nvPr/>
          </p:nvSpPr>
          <p:spPr bwMode="auto">
            <a:xfrm flipH="1">
              <a:off x="4944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7424" name="Text Box 32"/>
            <p:cNvSpPr txBox="1">
              <a:spLocks noChangeArrowheads="1"/>
            </p:cNvSpPr>
            <p:nvPr/>
          </p:nvSpPr>
          <p:spPr bwMode="auto">
            <a:xfrm>
              <a:off x="4128" y="278"/>
              <a:ext cx="1350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Found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Not Handled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Stack </a:t>
              </a:r>
            </a:p>
          </p:txBody>
        </p:sp>
        <p:sp>
          <p:nvSpPr>
            <p:cNvPr id="1467425" name="Text Box 33"/>
            <p:cNvSpPr txBox="1">
              <a:spLocks noChangeArrowheads="1"/>
            </p:cNvSpPr>
            <p:nvPr/>
          </p:nvSpPr>
          <p:spPr bwMode="auto">
            <a:xfrm>
              <a:off x="2666" y="432"/>
              <a:ext cx="98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accent1"/>
                  </a:solidFill>
                  <a:latin typeface="Times New Roman" pitchFamily="35" charset="0"/>
                </a:rPr>
                <a:t>Alg:</a:t>
              </a:r>
              <a:r>
                <a:rPr lang="en-US" sz="2800" b="0">
                  <a:latin typeface="Times New Roman" pitchFamily="35" charset="0"/>
                </a:rPr>
                <a:t> DFS</a:t>
              </a:r>
            </a:p>
          </p:txBody>
        </p:sp>
      </p:grpSp>
      <p:sp>
        <p:nvSpPr>
          <p:cNvPr id="1467426" name="Oval 34"/>
          <p:cNvSpPr>
            <a:spLocks noChangeArrowheads="1"/>
          </p:cNvSpPr>
          <p:nvPr/>
        </p:nvSpPr>
        <p:spPr bwMode="auto">
          <a:xfrm>
            <a:off x="1781175" y="3200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7427" name="Text Box 35"/>
          <p:cNvSpPr txBox="1">
            <a:spLocks noChangeArrowheads="1"/>
          </p:cNvSpPr>
          <p:nvPr/>
        </p:nvSpPr>
        <p:spPr bwMode="auto">
          <a:xfrm>
            <a:off x="7429500" y="48609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67428" name="Text Box 36"/>
          <p:cNvSpPr txBox="1">
            <a:spLocks noChangeArrowheads="1"/>
          </p:cNvSpPr>
          <p:nvPr/>
        </p:nvSpPr>
        <p:spPr bwMode="auto">
          <a:xfrm>
            <a:off x="3867150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67429" name="Oval 37"/>
          <p:cNvSpPr>
            <a:spLocks noChangeArrowheads="1"/>
          </p:cNvSpPr>
          <p:nvPr/>
        </p:nvSpPr>
        <p:spPr bwMode="auto">
          <a:xfrm>
            <a:off x="2819400" y="1295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7430" name="Oval 38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7431" name="Oval 39"/>
          <p:cNvSpPr>
            <a:spLocks noChangeArrowheads="1"/>
          </p:cNvSpPr>
          <p:nvPr/>
        </p:nvSpPr>
        <p:spPr bwMode="auto">
          <a:xfrm>
            <a:off x="3733800" y="21367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7432" name="Oval 40"/>
          <p:cNvSpPr>
            <a:spLocks noChangeArrowheads="1"/>
          </p:cNvSpPr>
          <p:nvPr/>
        </p:nvSpPr>
        <p:spPr bwMode="auto">
          <a:xfrm>
            <a:off x="1766888" y="2667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7433" name="Oval 41"/>
          <p:cNvSpPr>
            <a:spLocks noChangeArrowheads="1"/>
          </p:cNvSpPr>
          <p:nvPr/>
        </p:nvSpPr>
        <p:spPr bwMode="auto">
          <a:xfrm>
            <a:off x="3762375" y="32035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7434" name="Oval 42"/>
          <p:cNvSpPr>
            <a:spLocks noChangeArrowheads="1"/>
          </p:cNvSpPr>
          <p:nvPr/>
        </p:nvSpPr>
        <p:spPr bwMode="auto">
          <a:xfrm>
            <a:off x="1795463" y="37338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7435" name="Oval 43"/>
          <p:cNvSpPr>
            <a:spLocks noChangeArrowheads="1"/>
          </p:cNvSpPr>
          <p:nvPr/>
        </p:nvSpPr>
        <p:spPr bwMode="auto">
          <a:xfrm>
            <a:off x="3776663" y="37369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7436" name="Oval 44"/>
          <p:cNvSpPr>
            <a:spLocks noChangeArrowheads="1"/>
          </p:cNvSpPr>
          <p:nvPr/>
        </p:nvSpPr>
        <p:spPr bwMode="auto">
          <a:xfrm>
            <a:off x="180975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7437" name="Oval 45"/>
          <p:cNvSpPr>
            <a:spLocks noChangeArrowheads="1"/>
          </p:cNvSpPr>
          <p:nvPr/>
        </p:nvSpPr>
        <p:spPr bwMode="auto">
          <a:xfrm>
            <a:off x="2819400" y="42068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7438" name="Line 46"/>
          <p:cNvSpPr>
            <a:spLocks noChangeShapeType="1"/>
          </p:cNvSpPr>
          <p:nvPr/>
        </p:nvSpPr>
        <p:spPr bwMode="auto">
          <a:xfrm>
            <a:off x="38195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7439" name="Oval 47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7440" name="Text Box 48"/>
          <p:cNvSpPr txBox="1">
            <a:spLocks noChangeArrowheads="1"/>
          </p:cNvSpPr>
          <p:nvPr/>
        </p:nvSpPr>
        <p:spPr bwMode="auto">
          <a:xfrm>
            <a:off x="4905375" y="6156325"/>
            <a:ext cx="1349375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d,e,g,l,f</a:t>
            </a:r>
          </a:p>
        </p:txBody>
      </p:sp>
      <p:sp>
        <p:nvSpPr>
          <p:cNvPr id="1467441" name="Text Box 49"/>
          <p:cNvSpPr txBox="1">
            <a:spLocks noChangeArrowheads="1"/>
          </p:cNvSpPr>
          <p:nvPr/>
        </p:nvSpPr>
        <p:spPr bwMode="auto">
          <a:xfrm>
            <a:off x="7410450" y="43910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67442" name="Text Box 50"/>
          <p:cNvSpPr txBox="1">
            <a:spLocks noChangeArrowheads="1"/>
          </p:cNvSpPr>
          <p:nvPr/>
        </p:nvSpPr>
        <p:spPr bwMode="auto">
          <a:xfrm>
            <a:off x="7391400" y="3921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67443" name="Oval 51"/>
          <p:cNvSpPr>
            <a:spLocks noChangeArrowheads="1"/>
          </p:cNvSpPr>
          <p:nvPr/>
        </p:nvSpPr>
        <p:spPr bwMode="auto">
          <a:xfrm>
            <a:off x="3748088" y="26701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7444" name="Text Box 52"/>
          <p:cNvSpPr txBox="1">
            <a:spLocks noChangeArrowheads="1"/>
          </p:cNvSpPr>
          <p:nvPr/>
        </p:nvSpPr>
        <p:spPr bwMode="auto">
          <a:xfrm>
            <a:off x="3087688" y="5849938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Linear Order: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467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67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67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6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467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67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67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6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6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467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67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67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427" grpId="0"/>
      <p:bldP spid="1467441" grpId="0"/>
      <p:bldP spid="146744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68419" name="Text Box 3"/>
          <p:cNvSpPr txBox="1">
            <a:spLocks noChangeArrowheads="1"/>
          </p:cNvSpPr>
          <p:nvPr/>
        </p:nvSpPr>
        <p:spPr bwMode="auto">
          <a:xfrm>
            <a:off x="2541588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68420" name="Line 4"/>
          <p:cNvSpPr>
            <a:spLocks noChangeShapeType="1"/>
          </p:cNvSpPr>
          <p:nvPr/>
        </p:nvSpPr>
        <p:spPr bwMode="auto">
          <a:xfrm flipH="1">
            <a:off x="1905000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8421" name="Line 5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8422" name="Text Box 6"/>
          <p:cNvSpPr txBox="1">
            <a:spLocks noChangeArrowheads="1"/>
          </p:cNvSpPr>
          <p:nvPr/>
        </p:nvSpPr>
        <p:spPr bwMode="auto">
          <a:xfrm>
            <a:off x="1347788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68423" name="Text Box 7"/>
          <p:cNvSpPr txBox="1">
            <a:spLocks noChangeArrowheads="1"/>
          </p:cNvSpPr>
          <p:nvPr/>
        </p:nvSpPr>
        <p:spPr bwMode="auto">
          <a:xfrm>
            <a:off x="3810000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68424" name="Line 8"/>
          <p:cNvSpPr>
            <a:spLocks noChangeShapeType="1"/>
          </p:cNvSpPr>
          <p:nvPr/>
        </p:nvSpPr>
        <p:spPr bwMode="auto">
          <a:xfrm>
            <a:off x="3132138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8425" name="Text Box 9"/>
          <p:cNvSpPr txBox="1">
            <a:spLocks noChangeArrowheads="1"/>
          </p:cNvSpPr>
          <p:nvPr/>
        </p:nvSpPr>
        <p:spPr bwMode="auto">
          <a:xfrm>
            <a:off x="1362075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68426" name="Text Box 10"/>
          <p:cNvSpPr txBox="1">
            <a:spLocks noChangeArrowheads="1"/>
          </p:cNvSpPr>
          <p:nvPr/>
        </p:nvSpPr>
        <p:spPr bwMode="auto">
          <a:xfrm>
            <a:off x="3824288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68427" name="Line 11"/>
          <p:cNvSpPr>
            <a:spLocks noChangeShapeType="1"/>
          </p:cNvSpPr>
          <p:nvPr/>
        </p:nvSpPr>
        <p:spPr bwMode="auto">
          <a:xfrm>
            <a:off x="3146425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8428" name="Text Box 12"/>
          <p:cNvSpPr txBox="1">
            <a:spLocks noChangeArrowheads="1"/>
          </p:cNvSpPr>
          <p:nvPr/>
        </p:nvSpPr>
        <p:spPr bwMode="auto">
          <a:xfrm>
            <a:off x="1376363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68429" name="Text Box 13"/>
          <p:cNvSpPr txBox="1">
            <a:spLocks noChangeArrowheads="1"/>
          </p:cNvSpPr>
          <p:nvPr/>
        </p:nvSpPr>
        <p:spPr bwMode="auto">
          <a:xfrm>
            <a:off x="3838575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68430" name="Line 14"/>
          <p:cNvSpPr>
            <a:spLocks noChangeShapeType="1"/>
          </p:cNvSpPr>
          <p:nvPr/>
        </p:nvSpPr>
        <p:spPr bwMode="auto">
          <a:xfrm>
            <a:off x="3160713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8431" name="Text Box 15"/>
          <p:cNvSpPr txBox="1">
            <a:spLocks noChangeArrowheads="1"/>
          </p:cNvSpPr>
          <p:nvPr/>
        </p:nvSpPr>
        <p:spPr bwMode="auto">
          <a:xfrm>
            <a:off x="1390650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68432" name="Text Box 16"/>
          <p:cNvSpPr txBox="1">
            <a:spLocks noChangeArrowheads="1"/>
          </p:cNvSpPr>
          <p:nvPr/>
        </p:nvSpPr>
        <p:spPr bwMode="auto">
          <a:xfrm>
            <a:off x="3852863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68433" name="Text Box 17"/>
          <p:cNvSpPr txBox="1">
            <a:spLocks noChangeArrowheads="1"/>
          </p:cNvSpPr>
          <p:nvPr/>
        </p:nvSpPr>
        <p:spPr bwMode="auto">
          <a:xfrm>
            <a:off x="1404938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68434" name="Text Box 18"/>
          <p:cNvSpPr txBox="1">
            <a:spLocks noChangeArrowheads="1"/>
          </p:cNvSpPr>
          <p:nvPr/>
        </p:nvSpPr>
        <p:spPr bwMode="auto">
          <a:xfrm>
            <a:off x="2292350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68435" name="Line 19"/>
          <p:cNvSpPr>
            <a:spLocks noChangeShapeType="1"/>
          </p:cNvSpPr>
          <p:nvPr/>
        </p:nvSpPr>
        <p:spPr bwMode="auto">
          <a:xfrm>
            <a:off x="2895600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8436" name="Line 20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8437" name="Line 21"/>
          <p:cNvSpPr>
            <a:spLocks noChangeShapeType="1"/>
          </p:cNvSpPr>
          <p:nvPr/>
        </p:nvSpPr>
        <p:spPr bwMode="auto">
          <a:xfrm>
            <a:off x="38385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8438" name="Line 22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8439" name="Line 23"/>
          <p:cNvSpPr>
            <a:spLocks noChangeShapeType="1"/>
          </p:cNvSpPr>
          <p:nvPr/>
        </p:nvSpPr>
        <p:spPr bwMode="auto">
          <a:xfrm>
            <a:off x="18383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8440" name="Line 24"/>
          <p:cNvSpPr>
            <a:spLocks noChangeShapeType="1"/>
          </p:cNvSpPr>
          <p:nvPr/>
        </p:nvSpPr>
        <p:spPr bwMode="auto">
          <a:xfrm>
            <a:off x="18573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8441" name="Line 25"/>
          <p:cNvSpPr>
            <a:spLocks noChangeShapeType="1"/>
          </p:cNvSpPr>
          <p:nvPr/>
        </p:nvSpPr>
        <p:spPr bwMode="auto">
          <a:xfrm flipH="1">
            <a:off x="2971800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8442" name="Line 26"/>
          <p:cNvSpPr>
            <a:spLocks noChangeShapeType="1"/>
          </p:cNvSpPr>
          <p:nvPr/>
        </p:nvSpPr>
        <p:spPr bwMode="auto">
          <a:xfrm>
            <a:off x="1905000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8443" name="Line 27"/>
          <p:cNvSpPr>
            <a:spLocks noChangeShapeType="1"/>
          </p:cNvSpPr>
          <p:nvPr/>
        </p:nvSpPr>
        <p:spPr bwMode="auto">
          <a:xfrm flipH="1">
            <a:off x="1981200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8444" name="Line 28"/>
          <p:cNvSpPr>
            <a:spLocks noChangeShapeType="1"/>
          </p:cNvSpPr>
          <p:nvPr/>
        </p:nvSpPr>
        <p:spPr bwMode="auto">
          <a:xfrm>
            <a:off x="2895600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232275" y="441325"/>
            <a:ext cx="4464050" cy="4968875"/>
            <a:chOff x="2666" y="278"/>
            <a:chExt cx="2812" cy="3130"/>
          </a:xfrm>
        </p:grpSpPr>
        <p:sp>
          <p:nvSpPr>
            <p:cNvPr id="1468446" name="Line 30"/>
            <p:cNvSpPr>
              <a:spLocks noChangeShapeType="1"/>
            </p:cNvSpPr>
            <p:nvPr/>
          </p:nvSpPr>
          <p:spPr bwMode="auto">
            <a:xfrm>
              <a:off x="4608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8447" name="Line 31"/>
            <p:cNvSpPr>
              <a:spLocks noChangeShapeType="1"/>
            </p:cNvSpPr>
            <p:nvPr/>
          </p:nvSpPr>
          <p:spPr bwMode="auto">
            <a:xfrm flipH="1">
              <a:off x="4944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8448" name="Text Box 32"/>
            <p:cNvSpPr txBox="1">
              <a:spLocks noChangeArrowheads="1"/>
            </p:cNvSpPr>
            <p:nvPr/>
          </p:nvSpPr>
          <p:spPr bwMode="auto">
            <a:xfrm>
              <a:off x="4128" y="278"/>
              <a:ext cx="1350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Found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Not Handled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Stack </a:t>
              </a:r>
            </a:p>
          </p:txBody>
        </p:sp>
        <p:sp>
          <p:nvSpPr>
            <p:cNvPr id="1468449" name="Text Box 33"/>
            <p:cNvSpPr txBox="1">
              <a:spLocks noChangeArrowheads="1"/>
            </p:cNvSpPr>
            <p:nvPr/>
          </p:nvSpPr>
          <p:spPr bwMode="auto">
            <a:xfrm>
              <a:off x="2666" y="432"/>
              <a:ext cx="98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accent1"/>
                  </a:solidFill>
                  <a:latin typeface="Times New Roman" pitchFamily="35" charset="0"/>
                </a:rPr>
                <a:t>Alg:</a:t>
              </a:r>
              <a:r>
                <a:rPr lang="en-US" sz="2800" b="0">
                  <a:latin typeface="Times New Roman" pitchFamily="35" charset="0"/>
                </a:rPr>
                <a:t> DFS</a:t>
              </a:r>
            </a:p>
          </p:txBody>
        </p:sp>
      </p:grpSp>
      <p:sp>
        <p:nvSpPr>
          <p:cNvPr id="1468450" name="Oval 34"/>
          <p:cNvSpPr>
            <a:spLocks noChangeArrowheads="1"/>
          </p:cNvSpPr>
          <p:nvPr/>
        </p:nvSpPr>
        <p:spPr bwMode="auto">
          <a:xfrm>
            <a:off x="1781175" y="3200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8451" name="Text Box 35"/>
          <p:cNvSpPr txBox="1">
            <a:spLocks noChangeArrowheads="1"/>
          </p:cNvSpPr>
          <p:nvPr/>
        </p:nvSpPr>
        <p:spPr bwMode="auto">
          <a:xfrm>
            <a:off x="7429500" y="48609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68452" name="Text Box 36"/>
          <p:cNvSpPr txBox="1">
            <a:spLocks noChangeArrowheads="1"/>
          </p:cNvSpPr>
          <p:nvPr/>
        </p:nvSpPr>
        <p:spPr bwMode="auto">
          <a:xfrm>
            <a:off x="3867150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68453" name="Oval 37"/>
          <p:cNvSpPr>
            <a:spLocks noChangeArrowheads="1"/>
          </p:cNvSpPr>
          <p:nvPr/>
        </p:nvSpPr>
        <p:spPr bwMode="auto">
          <a:xfrm>
            <a:off x="2819400" y="1295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8454" name="Oval 38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8455" name="Oval 39"/>
          <p:cNvSpPr>
            <a:spLocks noChangeArrowheads="1"/>
          </p:cNvSpPr>
          <p:nvPr/>
        </p:nvSpPr>
        <p:spPr bwMode="auto">
          <a:xfrm>
            <a:off x="3733800" y="21367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8456" name="Oval 40"/>
          <p:cNvSpPr>
            <a:spLocks noChangeArrowheads="1"/>
          </p:cNvSpPr>
          <p:nvPr/>
        </p:nvSpPr>
        <p:spPr bwMode="auto">
          <a:xfrm>
            <a:off x="1766888" y="2667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8457" name="Oval 41"/>
          <p:cNvSpPr>
            <a:spLocks noChangeArrowheads="1"/>
          </p:cNvSpPr>
          <p:nvPr/>
        </p:nvSpPr>
        <p:spPr bwMode="auto">
          <a:xfrm>
            <a:off x="3762375" y="32035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8458" name="Oval 42"/>
          <p:cNvSpPr>
            <a:spLocks noChangeArrowheads="1"/>
          </p:cNvSpPr>
          <p:nvPr/>
        </p:nvSpPr>
        <p:spPr bwMode="auto">
          <a:xfrm>
            <a:off x="1795463" y="37338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8459" name="Oval 43"/>
          <p:cNvSpPr>
            <a:spLocks noChangeArrowheads="1"/>
          </p:cNvSpPr>
          <p:nvPr/>
        </p:nvSpPr>
        <p:spPr bwMode="auto">
          <a:xfrm>
            <a:off x="3776663" y="37369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8460" name="Oval 44"/>
          <p:cNvSpPr>
            <a:spLocks noChangeArrowheads="1"/>
          </p:cNvSpPr>
          <p:nvPr/>
        </p:nvSpPr>
        <p:spPr bwMode="auto">
          <a:xfrm>
            <a:off x="180975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8461" name="Oval 45"/>
          <p:cNvSpPr>
            <a:spLocks noChangeArrowheads="1"/>
          </p:cNvSpPr>
          <p:nvPr/>
        </p:nvSpPr>
        <p:spPr bwMode="auto">
          <a:xfrm>
            <a:off x="2819400" y="42068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8462" name="Line 46"/>
          <p:cNvSpPr>
            <a:spLocks noChangeShapeType="1"/>
          </p:cNvSpPr>
          <p:nvPr/>
        </p:nvSpPr>
        <p:spPr bwMode="auto">
          <a:xfrm>
            <a:off x="38195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8463" name="Oval 47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8464" name="Text Box 48"/>
          <p:cNvSpPr txBox="1">
            <a:spLocks noChangeArrowheads="1"/>
          </p:cNvSpPr>
          <p:nvPr/>
        </p:nvSpPr>
        <p:spPr bwMode="auto">
          <a:xfrm>
            <a:off x="4759763" y="5732574"/>
            <a:ext cx="1635125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0" dirty="0" err="1">
                <a:latin typeface="Times New Roman" pitchFamily="35" charset="0"/>
              </a:rPr>
              <a:t>k,d,e,g,l,f</a:t>
            </a:r>
            <a:endParaRPr lang="en-US" sz="3000" b="0" dirty="0">
              <a:latin typeface="Times New Roman" pitchFamily="35" charset="0"/>
            </a:endParaRPr>
          </a:p>
        </p:txBody>
      </p:sp>
      <p:sp>
        <p:nvSpPr>
          <p:cNvPr id="1468465" name="Text Box 49"/>
          <p:cNvSpPr txBox="1">
            <a:spLocks noChangeArrowheads="1"/>
          </p:cNvSpPr>
          <p:nvPr/>
        </p:nvSpPr>
        <p:spPr bwMode="auto">
          <a:xfrm>
            <a:off x="7410450" y="43910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68466" name="Oval 50"/>
          <p:cNvSpPr>
            <a:spLocks noChangeArrowheads="1"/>
          </p:cNvSpPr>
          <p:nvPr/>
        </p:nvSpPr>
        <p:spPr bwMode="auto">
          <a:xfrm>
            <a:off x="3748088" y="26701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8467" name="Text Box 51"/>
          <p:cNvSpPr txBox="1">
            <a:spLocks noChangeArrowheads="1"/>
          </p:cNvSpPr>
          <p:nvPr/>
        </p:nvSpPr>
        <p:spPr bwMode="auto">
          <a:xfrm>
            <a:off x="3087688" y="5849938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Linear Order: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69443" name="Text Box 3"/>
          <p:cNvSpPr txBox="1">
            <a:spLocks noChangeArrowheads="1"/>
          </p:cNvSpPr>
          <p:nvPr/>
        </p:nvSpPr>
        <p:spPr bwMode="auto">
          <a:xfrm>
            <a:off x="2541588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69444" name="Line 4"/>
          <p:cNvSpPr>
            <a:spLocks noChangeShapeType="1"/>
          </p:cNvSpPr>
          <p:nvPr/>
        </p:nvSpPr>
        <p:spPr bwMode="auto">
          <a:xfrm flipH="1">
            <a:off x="1905000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9445" name="Line 5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9446" name="Text Box 6"/>
          <p:cNvSpPr txBox="1">
            <a:spLocks noChangeArrowheads="1"/>
          </p:cNvSpPr>
          <p:nvPr/>
        </p:nvSpPr>
        <p:spPr bwMode="auto">
          <a:xfrm>
            <a:off x="1347788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69447" name="Text Box 7"/>
          <p:cNvSpPr txBox="1">
            <a:spLocks noChangeArrowheads="1"/>
          </p:cNvSpPr>
          <p:nvPr/>
        </p:nvSpPr>
        <p:spPr bwMode="auto">
          <a:xfrm>
            <a:off x="3810000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69448" name="Line 8"/>
          <p:cNvSpPr>
            <a:spLocks noChangeShapeType="1"/>
          </p:cNvSpPr>
          <p:nvPr/>
        </p:nvSpPr>
        <p:spPr bwMode="auto">
          <a:xfrm>
            <a:off x="3132138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9449" name="Text Box 9"/>
          <p:cNvSpPr txBox="1">
            <a:spLocks noChangeArrowheads="1"/>
          </p:cNvSpPr>
          <p:nvPr/>
        </p:nvSpPr>
        <p:spPr bwMode="auto">
          <a:xfrm>
            <a:off x="1362075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69450" name="Text Box 10"/>
          <p:cNvSpPr txBox="1">
            <a:spLocks noChangeArrowheads="1"/>
          </p:cNvSpPr>
          <p:nvPr/>
        </p:nvSpPr>
        <p:spPr bwMode="auto">
          <a:xfrm>
            <a:off x="3824288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69451" name="Line 11"/>
          <p:cNvSpPr>
            <a:spLocks noChangeShapeType="1"/>
          </p:cNvSpPr>
          <p:nvPr/>
        </p:nvSpPr>
        <p:spPr bwMode="auto">
          <a:xfrm>
            <a:off x="3146425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9452" name="Text Box 12"/>
          <p:cNvSpPr txBox="1">
            <a:spLocks noChangeArrowheads="1"/>
          </p:cNvSpPr>
          <p:nvPr/>
        </p:nvSpPr>
        <p:spPr bwMode="auto">
          <a:xfrm>
            <a:off x="1376363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69453" name="Text Box 13"/>
          <p:cNvSpPr txBox="1">
            <a:spLocks noChangeArrowheads="1"/>
          </p:cNvSpPr>
          <p:nvPr/>
        </p:nvSpPr>
        <p:spPr bwMode="auto">
          <a:xfrm>
            <a:off x="3838575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69454" name="Line 14"/>
          <p:cNvSpPr>
            <a:spLocks noChangeShapeType="1"/>
          </p:cNvSpPr>
          <p:nvPr/>
        </p:nvSpPr>
        <p:spPr bwMode="auto">
          <a:xfrm>
            <a:off x="3160713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9455" name="Text Box 15"/>
          <p:cNvSpPr txBox="1">
            <a:spLocks noChangeArrowheads="1"/>
          </p:cNvSpPr>
          <p:nvPr/>
        </p:nvSpPr>
        <p:spPr bwMode="auto">
          <a:xfrm>
            <a:off x="1390650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69456" name="Text Box 16"/>
          <p:cNvSpPr txBox="1">
            <a:spLocks noChangeArrowheads="1"/>
          </p:cNvSpPr>
          <p:nvPr/>
        </p:nvSpPr>
        <p:spPr bwMode="auto">
          <a:xfrm>
            <a:off x="3852863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69457" name="Text Box 17"/>
          <p:cNvSpPr txBox="1">
            <a:spLocks noChangeArrowheads="1"/>
          </p:cNvSpPr>
          <p:nvPr/>
        </p:nvSpPr>
        <p:spPr bwMode="auto">
          <a:xfrm>
            <a:off x="1404938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69458" name="Text Box 18"/>
          <p:cNvSpPr txBox="1">
            <a:spLocks noChangeArrowheads="1"/>
          </p:cNvSpPr>
          <p:nvPr/>
        </p:nvSpPr>
        <p:spPr bwMode="auto">
          <a:xfrm>
            <a:off x="2292350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69459" name="Line 19"/>
          <p:cNvSpPr>
            <a:spLocks noChangeShapeType="1"/>
          </p:cNvSpPr>
          <p:nvPr/>
        </p:nvSpPr>
        <p:spPr bwMode="auto">
          <a:xfrm>
            <a:off x="2895600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9460" name="Line 20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9461" name="Line 21"/>
          <p:cNvSpPr>
            <a:spLocks noChangeShapeType="1"/>
          </p:cNvSpPr>
          <p:nvPr/>
        </p:nvSpPr>
        <p:spPr bwMode="auto">
          <a:xfrm>
            <a:off x="38385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9462" name="Line 22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9463" name="Line 23"/>
          <p:cNvSpPr>
            <a:spLocks noChangeShapeType="1"/>
          </p:cNvSpPr>
          <p:nvPr/>
        </p:nvSpPr>
        <p:spPr bwMode="auto">
          <a:xfrm>
            <a:off x="18383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9464" name="Line 24"/>
          <p:cNvSpPr>
            <a:spLocks noChangeShapeType="1"/>
          </p:cNvSpPr>
          <p:nvPr/>
        </p:nvSpPr>
        <p:spPr bwMode="auto">
          <a:xfrm>
            <a:off x="18573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9465" name="Line 25"/>
          <p:cNvSpPr>
            <a:spLocks noChangeShapeType="1"/>
          </p:cNvSpPr>
          <p:nvPr/>
        </p:nvSpPr>
        <p:spPr bwMode="auto">
          <a:xfrm flipH="1">
            <a:off x="2971800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9466" name="Line 26"/>
          <p:cNvSpPr>
            <a:spLocks noChangeShapeType="1"/>
          </p:cNvSpPr>
          <p:nvPr/>
        </p:nvSpPr>
        <p:spPr bwMode="auto">
          <a:xfrm>
            <a:off x="1905000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9467" name="Line 27"/>
          <p:cNvSpPr>
            <a:spLocks noChangeShapeType="1"/>
          </p:cNvSpPr>
          <p:nvPr/>
        </p:nvSpPr>
        <p:spPr bwMode="auto">
          <a:xfrm flipH="1">
            <a:off x="1981200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9468" name="Line 28"/>
          <p:cNvSpPr>
            <a:spLocks noChangeShapeType="1"/>
          </p:cNvSpPr>
          <p:nvPr/>
        </p:nvSpPr>
        <p:spPr bwMode="auto">
          <a:xfrm>
            <a:off x="2895600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232275" y="441325"/>
            <a:ext cx="4464050" cy="4968875"/>
            <a:chOff x="2666" y="278"/>
            <a:chExt cx="2812" cy="3130"/>
          </a:xfrm>
        </p:grpSpPr>
        <p:sp>
          <p:nvSpPr>
            <p:cNvPr id="1469470" name="Line 30"/>
            <p:cNvSpPr>
              <a:spLocks noChangeShapeType="1"/>
            </p:cNvSpPr>
            <p:nvPr/>
          </p:nvSpPr>
          <p:spPr bwMode="auto">
            <a:xfrm>
              <a:off x="4608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9471" name="Line 31"/>
            <p:cNvSpPr>
              <a:spLocks noChangeShapeType="1"/>
            </p:cNvSpPr>
            <p:nvPr/>
          </p:nvSpPr>
          <p:spPr bwMode="auto">
            <a:xfrm flipH="1">
              <a:off x="4944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9472" name="Text Box 32"/>
            <p:cNvSpPr txBox="1">
              <a:spLocks noChangeArrowheads="1"/>
            </p:cNvSpPr>
            <p:nvPr/>
          </p:nvSpPr>
          <p:spPr bwMode="auto">
            <a:xfrm>
              <a:off x="4128" y="278"/>
              <a:ext cx="1350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Found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Not Handled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Stack </a:t>
              </a:r>
            </a:p>
          </p:txBody>
        </p:sp>
        <p:sp>
          <p:nvSpPr>
            <p:cNvPr id="1469473" name="Text Box 33"/>
            <p:cNvSpPr txBox="1">
              <a:spLocks noChangeArrowheads="1"/>
            </p:cNvSpPr>
            <p:nvPr/>
          </p:nvSpPr>
          <p:spPr bwMode="auto">
            <a:xfrm>
              <a:off x="2666" y="432"/>
              <a:ext cx="98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accent1"/>
                  </a:solidFill>
                  <a:latin typeface="Times New Roman" pitchFamily="35" charset="0"/>
                </a:rPr>
                <a:t>Alg:</a:t>
              </a:r>
              <a:r>
                <a:rPr lang="en-US" sz="2800" b="0">
                  <a:latin typeface="Times New Roman" pitchFamily="35" charset="0"/>
                </a:rPr>
                <a:t> DFS</a:t>
              </a:r>
            </a:p>
          </p:txBody>
        </p:sp>
      </p:grpSp>
      <p:sp>
        <p:nvSpPr>
          <p:cNvPr id="1469474" name="Oval 34"/>
          <p:cNvSpPr>
            <a:spLocks noChangeArrowheads="1"/>
          </p:cNvSpPr>
          <p:nvPr/>
        </p:nvSpPr>
        <p:spPr bwMode="auto">
          <a:xfrm>
            <a:off x="1781175" y="3200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9475" name="Text Box 35"/>
          <p:cNvSpPr txBox="1">
            <a:spLocks noChangeArrowheads="1"/>
          </p:cNvSpPr>
          <p:nvPr/>
        </p:nvSpPr>
        <p:spPr bwMode="auto">
          <a:xfrm>
            <a:off x="7429500" y="486092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69476" name="Text Box 36"/>
          <p:cNvSpPr txBox="1">
            <a:spLocks noChangeArrowheads="1"/>
          </p:cNvSpPr>
          <p:nvPr/>
        </p:nvSpPr>
        <p:spPr bwMode="auto">
          <a:xfrm>
            <a:off x="3867150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69477" name="Oval 37"/>
          <p:cNvSpPr>
            <a:spLocks noChangeArrowheads="1"/>
          </p:cNvSpPr>
          <p:nvPr/>
        </p:nvSpPr>
        <p:spPr bwMode="auto">
          <a:xfrm>
            <a:off x="2819400" y="1295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9478" name="Oval 38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9479" name="Oval 39"/>
          <p:cNvSpPr>
            <a:spLocks noChangeArrowheads="1"/>
          </p:cNvSpPr>
          <p:nvPr/>
        </p:nvSpPr>
        <p:spPr bwMode="auto">
          <a:xfrm>
            <a:off x="3733800" y="21367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9480" name="Oval 40"/>
          <p:cNvSpPr>
            <a:spLocks noChangeArrowheads="1"/>
          </p:cNvSpPr>
          <p:nvPr/>
        </p:nvSpPr>
        <p:spPr bwMode="auto">
          <a:xfrm>
            <a:off x="1766888" y="2667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9481" name="Oval 41"/>
          <p:cNvSpPr>
            <a:spLocks noChangeArrowheads="1"/>
          </p:cNvSpPr>
          <p:nvPr/>
        </p:nvSpPr>
        <p:spPr bwMode="auto">
          <a:xfrm>
            <a:off x="3762375" y="32035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9482" name="Oval 42"/>
          <p:cNvSpPr>
            <a:spLocks noChangeArrowheads="1"/>
          </p:cNvSpPr>
          <p:nvPr/>
        </p:nvSpPr>
        <p:spPr bwMode="auto">
          <a:xfrm>
            <a:off x="1795463" y="37338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9483" name="Oval 43"/>
          <p:cNvSpPr>
            <a:spLocks noChangeArrowheads="1"/>
          </p:cNvSpPr>
          <p:nvPr/>
        </p:nvSpPr>
        <p:spPr bwMode="auto">
          <a:xfrm>
            <a:off x="3776663" y="37369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9484" name="Oval 44"/>
          <p:cNvSpPr>
            <a:spLocks noChangeArrowheads="1"/>
          </p:cNvSpPr>
          <p:nvPr/>
        </p:nvSpPr>
        <p:spPr bwMode="auto">
          <a:xfrm>
            <a:off x="180975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9485" name="Oval 45"/>
          <p:cNvSpPr>
            <a:spLocks noChangeArrowheads="1"/>
          </p:cNvSpPr>
          <p:nvPr/>
        </p:nvSpPr>
        <p:spPr bwMode="auto">
          <a:xfrm>
            <a:off x="2819400" y="42068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9486" name="Line 46"/>
          <p:cNvSpPr>
            <a:spLocks noChangeShapeType="1"/>
          </p:cNvSpPr>
          <p:nvPr/>
        </p:nvSpPr>
        <p:spPr bwMode="auto">
          <a:xfrm>
            <a:off x="38195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9487" name="Oval 47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9488" name="Text Box 48"/>
          <p:cNvSpPr txBox="1">
            <a:spLocks noChangeArrowheads="1"/>
          </p:cNvSpPr>
          <p:nvPr/>
        </p:nvSpPr>
        <p:spPr bwMode="auto">
          <a:xfrm>
            <a:off x="4878388" y="5697538"/>
            <a:ext cx="1836737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0" dirty="0" err="1">
                <a:latin typeface="Times New Roman" pitchFamily="35" charset="0"/>
              </a:rPr>
              <a:t>j,k,d,e,g,l,f</a:t>
            </a:r>
            <a:endParaRPr lang="en-US" sz="3000" b="0" dirty="0">
              <a:latin typeface="Times New Roman" pitchFamily="35" charset="0"/>
            </a:endParaRPr>
          </a:p>
        </p:txBody>
      </p:sp>
      <p:sp>
        <p:nvSpPr>
          <p:cNvPr id="1469489" name="Oval 49"/>
          <p:cNvSpPr>
            <a:spLocks noChangeArrowheads="1"/>
          </p:cNvSpPr>
          <p:nvPr/>
        </p:nvSpPr>
        <p:spPr bwMode="auto">
          <a:xfrm>
            <a:off x="3748088" y="26701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69490" name="Text Box 50"/>
          <p:cNvSpPr txBox="1">
            <a:spLocks noChangeArrowheads="1"/>
          </p:cNvSpPr>
          <p:nvPr/>
        </p:nvSpPr>
        <p:spPr bwMode="auto">
          <a:xfrm>
            <a:off x="3087688" y="5849938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Linear Order: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70467" name="Text Box 3"/>
          <p:cNvSpPr txBox="1">
            <a:spLocks noChangeArrowheads="1"/>
          </p:cNvSpPr>
          <p:nvPr/>
        </p:nvSpPr>
        <p:spPr bwMode="auto">
          <a:xfrm>
            <a:off x="2541588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70468" name="Line 4"/>
          <p:cNvSpPr>
            <a:spLocks noChangeShapeType="1"/>
          </p:cNvSpPr>
          <p:nvPr/>
        </p:nvSpPr>
        <p:spPr bwMode="auto">
          <a:xfrm flipH="1">
            <a:off x="1905000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0469" name="Line 5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0470" name="Text Box 6"/>
          <p:cNvSpPr txBox="1">
            <a:spLocks noChangeArrowheads="1"/>
          </p:cNvSpPr>
          <p:nvPr/>
        </p:nvSpPr>
        <p:spPr bwMode="auto">
          <a:xfrm>
            <a:off x="1347788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70471" name="Text Box 7"/>
          <p:cNvSpPr txBox="1">
            <a:spLocks noChangeArrowheads="1"/>
          </p:cNvSpPr>
          <p:nvPr/>
        </p:nvSpPr>
        <p:spPr bwMode="auto">
          <a:xfrm>
            <a:off x="3810000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70472" name="Line 8"/>
          <p:cNvSpPr>
            <a:spLocks noChangeShapeType="1"/>
          </p:cNvSpPr>
          <p:nvPr/>
        </p:nvSpPr>
        <p:spPr bwMode="auto">
          <a:xfrm>
            <a:off x="3132138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0473" name="Text Box 9"/>
          <p:cNvSpPr txBox="1">
            <a:spLocks noChangeArrowheads="1"/>
          </p:cNvSpPr>
          <p:nvPr/>
        </p:nvSpPr>
        <p:spPr bwMode="auto">
          <a:xfrm>
            <a:off x="1362075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70474" name="Text Box 10"/>
          <p:cNvSpPr txBox="1">
            <a:spLocks noChangeArrowheads="1"/>
          </p:cNvSpPr>
          <p:nvPr/>
        </p:nvSpPr>
        <p:spPr bwMode="auto">
          <a:xfrm>
            <a:off x="3824288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70475" name="Line 11"/>
          <p:cNvSpPr>
            <a:spLocks noChangeShapeType="1"/>
          </p:cNvSpPr>
          <p:nvPr/>
        </p:nvSpPr>
        <p:spPr bwMode="auto">
          <a:xfrm>
            <a:off x="3146425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0476" name="Text Box 12"/>
          <p:cNvSpPr txBox="1">
            <a:spLocks noChangeArrowheads="1"/>
          </p:cNvSpPr>
          <p:nvPr/>
        </p:nvSpPr>
        <p:spPr bwMode="auto">
          <a:xfrm>
            <a:off x="1376363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70477" name="Text Box 13"/>
          <p:cNvSpPr txBox="1">
            <a:spLocks noChangeArrowheads="1"/>
          </p:cNvSpPr>
          <p:nvPr/>
        </p:nvSpPr>
        <p:spPr bwMode="auto">
          <a:xfrm>
            <a:off x="3838575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70478" name="Line 14"/>
          <p:cNvSpPr>
            <a:spLocks noChangeShapeType="1"/>
          </p:cNvSpPr>
          <p:nvPr/>
        </p:nvSpPr>
        <p:spPr bwMode="auto">
          <a:xfrm>
            <a:off x="3160713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0479" name="Text Box 15"/>
          <p:cNvSpPr txBox="1">
            <a:spLocks noChangeArrowheads="1"/>
          </p:cNvSpPr>
          <p:nvPr/>
        </p:nvSpPr>
        <p:spPr bwMode="auto">
          <a:xfrm>
            <a:off x="1390650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70480" name="Text Box 16"/>
          <p:cNvSpPr txBox="1">
            <a:spLocks noChangeArrowheads="1"/>
          </p:cNvSpPr>
          <p:nvPr/>
        </p:nvSpPr>
        <p:spPr bwMode="auto">
          <a:xfrm>
            <a:off x="3852863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70481" name="Text Box 17"/>
          <p:cNvSpPr txBox="1">
            <a:spLocks noChangeArrowheads="1"/>
          </p:cNvSpPr>
          <p:nvPr/>
        </p:nvSpPr>
        <p:spPr bwMode="auto">
          <a:xfrm>
            <a:off x="1404938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70482" name="Text Box 18"/>
          <p:cNvSpPr txBox="1">
            <a:spLocks noChangeArrowheads="1"/>
          </p:cNvSpPr>
          <p:nvPr/>
        </p:nvSpPr>
        <p:spPr bwMode="auto">
          <a:xfrm>
            <a:off x="2292350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70483" name="Line 19"/>
          <p:cNvSpPr>
            <a:spLocks noChangeShapeType="1"/>
          </p:cNvSpPr>
          <p:nvPr/>
        </p:nvSpPr>
        <p:spPr bwMode="auto">
          <a:xfrm>
            <a:off x="2895600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0484" name="Line 20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0485" name="Line 21"/>
          <p:cNvSpPr>
            <a:spLocks noChangeShapeType="1"/>
          </p:cNvSpPr>
          <p:nvPr/>
        </p:nvSpPr>
        <p:spPr bwMode="auto">
          <a:xfrm>
            <a:off x="38385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0486" name="Line 22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0487" name="Line 23"/>
          <p:cNvSpPr>
            <a:spLocks noChangeShapeType="1"/>
          </p:cNvSpPr>
          <p:nvPr/>
        </p:nvSpPr>
        <p:spPr bwMode="auto">
          <a:xfrm>
            <a:off x="18383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0488" name="Line 24"/>
          <p:cNvSpPr>
            <a:spLocks noChangeShapeType="1"/>
          </p:cNvSpPr>
          <p:nvPr/>
        </p:nvSpPr>
        <p:spPr bwMode="auto">
          <a:xfrm>
            <a:off x="18573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0489" name="Line 25"/>
          <p:cNvSpPr>
            <a:spLocks noChangeShapeType="1"/>
          </p:cNvSpPr>
          <p:nvPr/>
        </p:nvSpPr>
        <p:spPr bwMode="auto">
          <a:xfrm flipH="1">
            <a:off x="2971800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0490" name="Line 26"/>
          <p:cNvSpPr>
            <a:spLocks noChangeShapeType="1"/>
          </p:cNvSpPr>
          <p:nvPr/>
        </p:nvSpPr>
        <p:spPr bwMode="auto">
          <a:xfrm>
            <a:off x="1905000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0491" name="Line 27"/>
          <p:cNvSpPr>
            <a:spLocks noChangeShapeType="1"/>
          </p:cNvSpPr>
          <p:nvPr/>
        </p:nvSpPr>
        <p:spPr bwMode="auto">
          <a:xfrm flipH="1">
            <a:off x="1981200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0492" name="Line 28"/>
          <p:cNvSpPr>
            <a:spLocks noChangeShapeType="1"/>
          </p:cNvSpPr>
          <p:nvPr/>
        </p:nvSpPr>
        <p:spPr bwMode="auto">
          <a:xfrm>
            <a:off x="2895600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232275" y="441325"/>
            <a:ext cx="4464050" cy="4968875"/>
            <a:chOff x="2666" y="278"/>
            <a:chExt cx="2812" cy="3130"/>
          </a:xfrm>
        </p:grpSpPr>
        <p:sp>
          <p:nvSpPr>
            <p:cNvPr id="1470494" name="Line 30"/>
            <p:cNvSpPr>
              <a:spLocks noChangeShapeType="1"/>
            </p:cNvSpPr>
            <p:nvPr/>
          </p:nvSpPr>
          <p:spPr bwMode="auto">
            <a:xfrm>
              <a:off x="4608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0495" name="Line 31"/>
            <p:cNvSpPr>
              <a:spLocks noChangeShapeType="1"/>
            </p:cNvSpPr>
            <p:nvPr/>
          </p:nvSpPr>
          <p:spPr bwMode="auto">
            <a:xfrm flipH="1">
              <a:off x="4944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0496" name="Text Box 32"/>
            <p:cNvSpPr txBox="1">
              <a:spLocks noChangeArrowheads="1"/>
            </p:cNvSpPr>
            <p:nvPr/>
          </p:nvSpPr>
          <p:spPr bwMode="auto">
            <a:xfrm>
              <a:off x="4128" y="278"/>
              <a:ext cx="1350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Found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Not Handled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Stack </a:t>
              </a:r>
            </a:p>
          </p:txBody>
        </p:sp>
        <p:sp>
          <p:nvSpPr>
            <p:cNvPr id="1470497" name="Text Box 33"/>
            <p:cNvSpPr txBox="1">
              <a:spLocks noChangeArrowheads="1"/>
            </p:cNvSpPr>
            <p:nvPr/>
          </p:nvSpPr>
          <p:spPr bwMode="auto">
            <a:xfrm>
              <a:off x="2666" y="432"/>
              <a:ext cx="98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accent1"/>
                  </a:solidFill>
                  <a:latin typeface="Times New Roman" pitchFamily="35" charset="0"/>
                </a:rPr>
                <a:t>Alg:</a:t>
              </a:r>
              <a:r>
                <a:rPr lang="en-US" sz="2800" b="0">
                  <a:latin typeface="Times New Roman" pitchFamily="35" charset="0"/>
                </a:rPr>
                <a:t> DFS</a:t>
              </a:r>
            </a:p>
          </p:txBody>
        </p:sp>
      </p:grpSp>
      <p:sp>
        <p:nvSpPr>
          <p:cNvPr id="1470498" name="Oval 34"/>
          <p:cNvSpPr>
            <a:spLocks noChangeArrowheads="1"/>
          </p:cNvSpPr>
          <p:nvPr/>
        </p:nvSpPr>
        <p:spPr bwMode="auto">
          <a:xfrm>
            <a:off x="1781175" y="3200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0499" name="Text Box 35"/>
          <p:cNvSpPr txBox="1">
            <a:spLocks noChangeArrowheads="1"/>
          </p:cNvSpPr>
          <p:nvPr/>
        </p:nvSpPr>
        <p:spPr bwMode="auto">
          <a:xfrm>
            <a:off x="3867150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70500" name="Oval 36"/>
          <p:cNvSpPr>
            <a:spLocks noChangeArrowheads="1"/>
          </p:cNvSpPr>
          <p:nvPr/>
        </p:nvSpPr>
        <p:spPr bwMode="auto">
          <a:xfrm>
            <a:off x="2819400" y="1295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0501" name="Oval 37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0502" name="Oval 38"/>
          <p:cNvSpPr>
            <a:spLocks noChangeArrowheads="1"/>
          </p:cNvSpPr>
          <p:nvPr/>
        </p:nvSpPr>
        <p:spPr bwMode="auto">
          <a:xfrm>
            <a:off x="3733800" y="21367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0503" name="Oval 39"/>
          <p:cNvSpPr>
            <a:spLocks noChangeArrowheads="1"/>
          </p:cNvSpPr>
          <p:nvPr/>
        </p:nvSpPr>
        <p:spPr bwMode="auto">
          <a:xfrm>
            <a:off x="1766888" y="2667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0504" name="Oval 40"/>
          <p:cNvSpPr>
            <a:spLocks noChangeArrowheads="1"/>
          </p:cNvSpPr>
          <p:nvPr/>
        </p:nvSpPr>
        <p:spPr bwMode="auto">
          <a:xfrm>
            <a:off x="3762375" y="32035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0505" name="Oval 41"/>
          <p:cNvSpPr>
            <a:spLocks noChangeArrowheads="1"/>
          </p:cNvSpPr>
          <p:nvPr/>
        </p:nvSpPr>
        <p:spPr bwMode="auto">
          <a:xfrm>
            <a:off x="1795463" y="37338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0506" name="Oval 42"/>
          <p:cNvSpPr>
            <a:spLocks noChangeArrowheads="1"/>
          </p:cNvSpPr>
          <p:nvPr/>
        </p:nvSpPr>
        <p:spPr bwMode="auto">
          <a:xfrm>
            <a:off x="3776663" y="37369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0507" name="Oval 43"/>
          <p:cNvSpPr>
            <a:spLocks noChangeArrowheads="1"/>
          </p:cNvSpPr>
          <p:nvPr/>
        </p:nvSpPr>
        <p:spPr bwMode="auto">
          <a:xfrm>
            <a:off x="180975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0508" name="Oval 44"/>
          <p:cNvSpPr>
            <a:spLocks noChangeArrowheads="1"/>
          </p:cNvSpPr>
          <p:nvPr/>
        </p:nvSpPr>
        <p:spPr bwMode="auto">
          <a:xfrm>
            <a:off x="2819400" y="42068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0509" name="Line 45"/>
          <p:cNvSpPr>
            <a:spLocks noChangeShapeType="1"/>
          </p:cNvSpPr>
          <p:nvPr/>
        </p:nvSpPr>
        <p:spPr bwMode="auto">
          <a:xfrm>
            <a:off x="38195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0510" name="Oval 46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0511" name="Text Box 47"/>
          <p:cNvSpPr txBox="1">
            <a:spLocks noChangeArrowheads="1"/>
          </p:cNvSpPr>
          <p:nvPr/>
        </p:nvSpPr>
        <p:spPr bwMode="auto">
          <a:xfrm>
            <a:off x="4772025" y="5697538"/>
            <a:ext cx="20383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0" dirty="0" err="1">
                <a:latin typeface="Times New Roman" pitchFamily="35" charset="0"/>
              </a:rPr>
              <a:t>i,j,k,d,e,g,l,f</a:t>
            </a:r>
            <a:endParaRPr lang="en-US" sz="3000" b="0" dirty="0">
              <a:latin typeface="Times New Roman" pitchFamily="35" charset="0"/>
            </a:endParaRPr>
          </a:p>
        </p:txBody>
      </p:sp>
      <p:sp>
        <p:nvSpPr>
          <p:cNvPr id="1470512" name="Oval 48"/>
          <p:cNvSpPr>
            <a:spLocks noChangeArrowheads="1"/>
          </p:cNvSpPr>
          <p:nvPr/>
        </p:nvSpPr>
        <p:spPr bwMode="auto">
          <a:xfrm>
            <a:off x="3748088" y="26701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0513" name="Text Box 49"/>
          <p:cNvSpPr txBox="1">
            <a:spLocks noChangeArrowheads="1"/>
          </p:cNvSpPr>
          <p:nvPr/>
        </p:nvSpPr>
        <p:spPr bwMode="auto">
          <a:xfrm>
            <a:off x="3087688" y="5849938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Linear Order: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71491" name="Text Box 3"/>
          <p:cNvSpPr txBox="1">
            <a:spLocks noChangeArrowheads="1"/>
          </p:cNvSpPr>
          <p:nvPr/>
        </p:nvSpPr>
        <p:spPr bwMode="auto">
          <a:xfrm>
            <a:off x="2541588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71492" name="Line 4"/>
          <p:cNvSpPr>
            <a:spLocks noChangeShapeType="1"/>
          </p:cNvSpPr>
          <p:nvPr/>
        </p:nvSpPr>
        <p:spPr bwMode="auto">
          <a:xfrm flipH="1">
            <a:off x="1905000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1493" name="Line 5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1494" name="Text Box 6"/>
          <p:cNvSpPr txBox="1">
            <a:spLocks noChangeArrowheads="1"/>
          </p:cNvSpPr>
          <p:nvPr/>
        </p:nvSpPr>
        <p:spPr bwMode="auto">
          <a:xfrm>
            <a:off x="1347788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71495" name="Text Box 7"/>
          <p:cNvSpPr txBox="1">
            <a:spLocks noChangeArrowheads="1"/>
          </p:cNvSpPr>
          <p:nvPr/>
        </p:nvSpPr>
        <p:spPr bwMode="auto">
          <a:xfrm>
            <a:off x="3810000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71496" name="Line 8"/>
          <p:cNvSpPr>
            <a:spLocks noChangeShapeType="1"/>
          </p:cNvSpPr>
          <p:nvPr/>
        </p:nvSpPr>
        <p:spPr bwMode="auto">
          <a:xfrm>
            <a:off x="3132138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1497" name="Text Box 9"/>
          <p:cNvSpPr txBox="1">
            <a:spLocks noChangeArrowheads="1"/>
          </p:cNvSpPr>
          <p:nvPr/>
        </p:nvSpPr>
        <p:spPr bwMode="auto">
          <a:xfrm>
            <a:off x="1362075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71498" name="Text Box 10"/>
          <p:cNvSpPr txBox="1">
            <a:spLocks noChangeArrowheads="1"/>
          </p:cNvSpPr>
          <p:nvPr/>
        </p:nvSpPr>
        <p:spPr bwMode="auto">
          <a:xfrm>
            <a:off x="3824288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71499" name="Line 11"/>
          <p:cNvSpPr>
            <a:spLocks noChangeShapeType="1"/>
          </p:cNvSpPr>
          <p:nvPr/>
        </p:nvSpPr>
        <p:spPr bwMode="auto">
          <a:xfrm>
            <a:off x="3146425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1500" name="Text Box 12"/>
          <p:cNvSpPr txBox="1">
            <a:spLocks noChangeArrowheads="1"/>
          </p:cNvSpPr>
          <p:nvPr/>
        </p:nvSpPr>
        <p:spPr bwMode="auto">
          <a:xfrm>
            <a:off x="1376363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71501" name="Text Box 13"/>
          <p:cNvSpPr txBox="1">
            <a:spLocks noChangeArrowheads="1"/>
          </p:cNvSpPr>
          <p:nvPr/>
        </p:nvSpPr>
        <p:spPr bwMode="auto">
          <a:xfrm>
            <a:off x="3838575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71502" name="Line 14"/>
          <p:cNvSpPr>
            <a:spLocks noChangeShapeType="1"/>
          </p:cNvSpPr>
          <p:nvPr/>
        </p:nvSpPr>
        <p:spPr bwMode="auto">
          <a:xfrm>
            <a:off x="3160713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1503" name="Text Box 15"/>
          <p:cNvSpPr txBox="1">
            <a:spLocks noChangeArrowheads="1"/>
          </p:cNvSpPr>
          <p:nvPr/>
        </p:nvSpPr>
        <p:spPr bwMode="auto">
          <a:xfrm>
            <a:off x="1390650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71504" name="Text Box 16"/>
          <p:cNvSpPr txBox="1">
            <a:spLocks noChangeArrowheads="1"/>
          </p:cNvSpPr>
          <p:nvPr/>
        </p:nvSpPr>
        <p:spPr bwMode="auto">
          <a:xfrm>
            <a:off x="3852863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71505" name="Text Box 17"/>
          <p:cNvSpPr txBox="1">
            <a:spLocks noChangeArrowheads="1"/>
          </p:cNvSpPr>
          <p:nvPr/>
        </p:nvSpPr>
        <p:spPr bwMode="auto">
          <a:xfrm>
            <a:off x="1404938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71506" name="Text Box 18"/>
          <p:cNvSpPr txBox="1">
            <a:spLocks noChangeArrowheads="1"/>
          </p:cNvSpPr>
          <p:nvPr/>
        </p:nvSpPr>
        <p:spPr bwMode="auto">
          <a:xfrm>
            <a:off x="2292350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71507" name="Line 19"/>
          <p:cNvSpPr>
            <a:spLocks noChangeShapeType="1"/>
          </p:cNvSpPr>
          <p:nvPr/>
        </p:nvSpPr>
        <p:spPr bwMode="auto">
          <a:xfrm>
            <a:off x="2895600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1508" name="Line 20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1509" name="Line 21"/>
          <p:cNvSpPr>
            <a:spLocks noChangeShapeType="1"/>
          </p:cNvSpPr>
          <p:nvPr/>
        </p:nvSpPr>
        <p:spPr bwMode="auto">
          <a:xfrm>
            <a:off x="38385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1510" name="Line 22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1511" name="Line 23"/>
          <p:cNvSpPr>
            <a:spLocks noChangeShapeType="1"/>
          </p:cNvSpPr>
          <p:nvPr/>
        </p:nvSpPr>
        <p:spPr bwMode="auto">
          <a:xfrm>
            <a:off x="18383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1512" name="Line 24"/>
          <p:cNvSpPr>
            <a:spLocks noChangeShapeType="1"/>
          </p:cNvSpPr>
          <p:nvPr/>
        </p:nvSpPr>
        <p:spPr bwMode="auto">
          <a:xfrm>
            <a:off x="18573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1513" name="Line 25"/>
          <p:cNvSpPr>
            <a:spLocks noChangeShapeType="1"/>
          </p:cNvSpPr>
          <p:nvPr/>
        </p:nvSpPr>
        <p:spPr bwMode="auto">
          <a:xfrm flipH="1">
            <a:off x="2971800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1514" name="Line 26"/>
          <p:cNvSpPr>
            <a:spLocks noChangeShapeType="1"/>
          </p:cNvSpPr>
          <p:nvPr/>
        </p:nvSpPr>
        <p:spPr bwMode="auto">
          <a:xfrm>
            <a:off x="1905000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1515" name="Line 27"/>
          <p:cNvSpPr>
            <a:spLocks noChangeShapeType="1"/>
          </p:cNvSpPr>
          <p:nvPr/>
        </p:nvSpPr>
        <p:spPr bwMode="auto">
          <a:xfrm flipH="1">
            <a:off x="1981200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1516" name="Line 28"/>
          <p:cNvSpPr>
            <a:spLocks noChangeShapeType="1"/>
          </p:cNvSpPr>
          <p:nvPr/>
        </p:nvSpPr>
        <p:spPr bwMode="auto">
          <a:xfrm>
            <a:off x="2895600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232275" y="441325"/>
            <a:ext cx="4464050" cy="4968875"/>
            <a:chOff x="2666" y="278"/>
            <a:chExt cx="2812" cy="3130"/>
          </a:xfrm>
        </p:grpSpPr>
        <p:sp>
          <p:nvSpPr>
            <p:cNvPr id="1471518" name="Line 30"/>
            <p:cNvSpPr>
              <a:spLocks noChangeShapeType="1"/>
            </p:cNvSpPr>
            <p:nvPr/>
          </p:nvSpPr>
          <p:spPr bwMode="auto">
            <a:xfrm>
              <a:off x="4608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1519" name="Line 31"/>
            <p:cNvSpPr>
              <a:spLocks noChangeShapeType="1"/>
            </p:cNvSpPr>
            <p:nvPr/>
          </p:nvSpPr>
          <p:spPr bwMode="auto">
            <a:xfrm flipH="1">
              <a:off x="4944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1520" name="Text Box 32"/>
            <p:cNvSpPr txBox="1">
              <a:spLocks noChangeArrowheads="1"/>
            </p:cNvSpPr>
            <p:nvPr/>
          </p:nvSpPr>
          <p:spPr bwMode="auto">
            <a:xfrm>
              <a:off x="4128" y="278"/>
              <a:ext cx="1350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Found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Not Handled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Stack </a:t>
              </a:r>
            </a:p>
          </p:txBody>
        </p:sp>
        <p:sp>
          <p:nvSpPr>
            <p:cNvPr id="1471521" name="Text Box 33"/>
            <p:cNvSpPr txBox="1">
              <a:spLocks noChangeArrowheads="1"/>
            </p:cNvSpPr>
            <p:nvPr/>
          </p:nvSpPr>
          <p:spPr bwMode="auto">
            <a:xfrm>
              <a:off x="2666" y="432"/>
              <a:ext cx="98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accent1"/>
                  </a:solidFill>
                  <a:latin typeface="Times New Roman" pitchFamily="35" charset="0"/>
                </a:rPr>
                <a:t>Alg:</a:t>
              </a:r>
              <a:r>
                <a:rPr lang="en-US" sz="2800" b="0">
                  <a:latin typeface="Times New Roman" pitchFamily="35" charset="0"/>
                </a:rPr>
                <a:t> DFS</a:t>
              </a:r>
            </a:p>
          </p:txBody>
        </p:sp>
      </p:grpSp>
      <p:sp>
        <p:nvSpPr>
          <p:cNvPr id="1471522" name="Oval 34"/>
          <p:cNvSpPr>
            <a:spLocks noChangeArrowheads="1"/>
          </p:cNvSpPr>
          <p:nvPr/>
        </p:nvSpPr>
        <p:spPr bwMode="auto">
          <a:xfrm>
            <a:off x="1781175" y="3200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1523" name="Text Box 35"/>
          <p:cNvSpPr txBox="1">
            <a:spLocks noChangeArrowheads="1"/>
          </p:cNvSpPr>
          <p:nvPr/>
        </p:nvSpPr>
        <p:spPr bwMode="auto">
          <a:xfrm>
            <a:off x="7429500" y="4860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71524" name="Text Box 36"/>
          <p:cNvSpPr txBox="1">
            <a:spLocks noChangeArrowheads="1"/>
          </p:cNvSpPr>
          <p:nvPr/>
        </p:nvSpPr>
        <p:spPr bwMode="auto">
          <a:xfrm>
            <a:off x="3867150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71525" name="Oval 37"/>
          <p:cNvSpPr>
            <a:spLocks noChangeArrowheads="1"/>
          </p:cNvSpPr>
          <p:nvPr/>
        </p:nvSpPr>
        <p:spPr bwMode="auto">
          <a:xfrm>
            <a:off x="2819400" y="1295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1526" name="Oval 38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1527" name="Oval 39"/>
          <p:cNvSpPr>
            <a:spLocks noChangeArrowheads="1"/>
          </p:cNvSpPr>
          <p:nvPr/>
        </p:nvSpPr>
        <p:spPr bwMode="auto">
          <a:xfrm>
            <a:off x="3733800" y="21367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1528" name="Oval 40"/>
          <p:cNvSpPr>
            <a:spLocks noChangeArrowheads="1"/>
          </p:cNvSpPr>
          <p:nvPr/>
        </p:nvSpPr>
        <p:spPr bwMode="auto">
          <a:xfrm>
            <a:off x="1766888" y="26670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1529" name="Oval 41"/>
          <p:cNvSpPr>
            <a:spLocks noChangeArrowheads="1"/>
          </p:cNvSpPr>
          <p:nvPr/>
        </p:nvSpPr>
        <p:spPr bwMode="auto">
          <a:xfrm>
            <a:off x="3762375" y="32035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1530" name="Oval 42"/>
          <p:cNvSpPr>
            <a:spLocks noChangeArrowheads="1"/>
          </p:cNvSpPr>
          <p:nvPr/>
        </p:nvSpPr>
        <p:spPr bwMode="auto">
          <a:xfrm>
            <a:off x="1795463" y="37338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1531" name="Oval 43"/>
          <p:cNvSpPr>
            <a:spLocks noChangeArrowheads="1"/>
          </p:cNvSpPr>
          <p:nvPr/>
        </p:nvSpPr>
        <p:spPr bwMode="auto">
          <a:xfrm>
            <a:off x="3776663" y="37369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1532" name="Oval 44"/>
          <p:cNvSpPr>
            <a:spLocks noChangeArrowheads="1"/>
          </p:cNvSpPr>
          <p:nvPr/>
        </p:nvSpPr>
        <p:spPr bwMode="auto">
          <a:xfrm>
            <a:off x="180975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1533" name="Oval 45"/>
          <p:cNvSpPr>
            <a:spLocks noChangeArrowheads="1"/>
          </p:cNvSpPr>
          <p:nvPr/>
        </p:nvSpPr>
        <p:spPr bwMode="auto">
          <a:xfrm>
            <a:off x="2819400" y="42068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1534" name="Line 46"/>
          <p:cNvSpPr>
            <a:spLocks noChangeShapeType="1"/>
          </p:cNvSpPr>
          <p:nvPr/>
        </p:nvSpPr>
        <p:spPr bwMode="auto">
          <a:xfrm>
            <a:off x="38195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1535" name="Oval 47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1536" name="Text Box 48"/>
          <p:cNvSpPr txBox="1">
            <a:spLocks noChangeArrowheads="1"/>
          </p:cNvSpPr>
          <p:nvPr/>
        </p:nvSpPr>
        <p:spPr bwMode="auto">
          <a:xfrm>
            <a:off x="7410450" y="43910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71537" name="Text Box 49"/>
          <p:cNvSpPr txBox="1">
            <a:spLocks noChangeArrowheads="1"/>
          </p:cNvSpPr>
          <p:nvPr/>
        </p:nvSpPr>
        <p:spPr bwMode="auto">
          <a:xfrm>
            <a:off x="4772025" y="5697538"/>
            <a:ext cx="20383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0" dirty="0" err="1">
                <a:latin typeface="Times New Roman" pitchFamily="35" charset="0"/>
              </a:rPr>
              <a:t>i,j,k,d,e,g,l,f</a:t>
            </a:r>
            <a:endParaRPr lang="en-US" sz="3000" b="0" dirty="0">
              <a:latin typeface="Times New Roman" pitchFamily="35" charset="0"/>
            </a:endParaRPr>
          </a:p>
        </p:txBody>
      </p:sp>
      <p:sp>
        <p:nvSpPr>
          <p:cNvPr id="1471538" name="Oval 50"/>
          <p:cNvSpPr>
            <a:spLocks noChangeArrowheads="1"/>
          </p:cNvSpPr>
          <p:nvPr/>
        </p:nvSpPr>
        <p:spPr bwMode="auto">
          <a:xfrm>
            <a:off x="3748088" y="26701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1539" name="Text Box 51"/>
          <p:cNvSpPr txBox="1">
            <a:spLocks noChangeArrowheads="1"/>
          </p:cNvSpPr>
          <p:nvPr/>
        </p:nvSpPr>
        <p:spPr bwMode="auto">
          <a:xfrm>
            <a:off x="3087688" y="5849938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Linear Order: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471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71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71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471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71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715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1523" grpId="0"/>
      <p:bldP spid="147153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72515" name="Text Box 3"/>
          <p:cNvSpPr txBox="1">
            <a:spLocks noChangeArrowheads="1"/>
          </p:cNvSpPr>
          <p:nvPr/>
        </p:nvSpPr>
        <p:spPr bwMode="auto">
          <a:xfrm>
            <a:off x="2541588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72516" name="Line 4"/>
          <p:cNvSpPr>
            <a:spLocks noChangeShapeType="1"/>
          </p:cNvSpPr>
          <p:nvPr/>
        </p:nvSpPr>
        <p:spPr bwMode="auto">
          <a:xfrm flipH="1">
            <a:off x="1905000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2517" name="Line 5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2518" name="Text Box 6"/>
          <p:cNvSpPr txBox="1">
            <a:spLocks noChangeArrowheads="1"/>
          </p:cNvSpPr>
          <p:nvPr/>
        </p:nvSpPr>
        <p:spPr bwMode="auto">
          <a:xfrm>
            <a:off x="1347788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72519" name="Text Box 7"/>
          <p:cNvSpPr txBox="1">
            <a:spLocks noChangeArrowheads="1"/>
          </p:cNvSpPr>
          <p:nvPr/>
        </p:nvSpPr>
        <p:spPr bwMode="auto">
          <a:xfrm>
            <a:off x="3810000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72520" name="Line 8"/>
          <p:cNvSpPr>
            <a:spLocks noChangeShapeType="1"/>
          </p:cNvSpPr>
          <p:nvPr/>
        </p:nvSpPr>
        <p:spPr bwMode="auto">
          <a:xfrm>
            <a:off x="3132138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2521" name="Text Box 9"/>
          <p:cNvSpPr txBox="1">
            <a:spLocks noChangeArrowheads="1"/>
          </p:cNvSpPr>
          <p:nvPr/>
        </p:nvSpPr>
        <p:spPr bwMode="auto">
          <a:xfrm>
            <a:off x="1362075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72522" name="Text Box 10"/>
          <p:cNvSpPr txBox="1">
            <a:spLocks noChangeArrowheads="1"/>
          </p:cNvSpPr>
          <p:nvPr/>
        </p:nvSpPr>
        <p:spPr bwMode="auto">
          <a:xfrm>
            <a:off x="3824288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72523" name="Line 11"/>
          <p:cNvSpPr>
            <a:spLocks noChangeShapeType="1"/>
          </p:cNvSpPr>
          <p:nvPr/>
        </p:nvSpPr>
        <p:spPr bwMode="auto">
          <a:xfrm>
            <a:off x="3146425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2524" name="Text Box 12"/>
          <p:cNvSpPr txBox="1">
            <a:spLocks noChangeArrowheads="1"/>
          </p:cNvSpPr>
          <p:nvPr/>
        </p:nvSpPr>
        <p:spPr bwMode="auto">
          <a:xfrm>
            <a:off x="1376363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72525" name="Text Box 13"/>
          <p:cNvSpPr txBox="1">
            <a:spLocks noChangeArrowheads="1"/>
          </p:cNvSpPr>
          <p:nvPr/>
        </p:nvSpPr>
        <p:spPr bwMode="auto">
          <a:xfrm>
            <a:off x="3838575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72526" name="Line 14"/>
          <p:cNvSpPr>
            <a:spLocks noChangeShapeType="1"/>
          </p:cNvSpPr>
          <p:nvPr/>
        </p:nvSpPr>
        <p:spPr bwMode="auto">
          <a:xfrm>
            <a:off x="3160713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2527" name="Text Box 15"/>
          <p:cNvSpPr txBox="1">
            <a:spLocks noChangeArrowheads="1"/>
          </p:cNvSpPr>
          <p:nvPr/>
        </p:nvSpPr>
        <p:spPr bwMode="auto">
          <a:xfrm>
            <a:off x="1390650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72528" name="Text Box 16"/>
          <p:cNvSpPr txBox="1">
            <a:spLocks noChangeArrowheads="1"/>
          </p:cNvSpPr>
          <p:nvPr/>
        </p:nvSpPr>
        <p:spPr bwMode="auto">
          <a:xfrm>
            <a:off x="3852863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72529" name="Text Box 17"/>
          <p:cNvSpPr txBox="1">
            <a:spLocks noChangeArrowheads="1"/>
          </p:cNvSpPr>
          <p:nvPr/>
        </p:nvSpPr>
        <p:spPr bwMode="auto">
          <a:xfrm>
            <a:off x="1404938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72530" name="Text Box 18"/>
          <p:cNvSpPr txBox="1">
            <a:spLocks noChangeArrowheads="1"/>
          </p:cNvSpPr>
          <p:nvPr/>
        </p:nvSpPr>
        <p:spPr bwMode="auto">
          <a:xfrm>
            <a:off x="2292350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72531" name="Line 19"/>
          <p:cNvSpPr>
            <a:spLocks noChangeShapeType="1"/>
          </p:cNvSpPr>
          <p:nvPr/>
        </p:nvSpPr>
        <p:spPr bwMode="auto">
          <a:xfrm>
            <a:off x="2895600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2532" name="Line 20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2533" name="Line 21"/>
          <p:cNvSpPr>
            <a:spLocks noChangeShapeType="1"/>
          </p:cNvSpPr>
          <p:nvPr/>
        </p:nvSpPr>
        <p:spPr bwMode="auto">
          <a:xfrm>
            <a:off x="38385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2534" name="Line 22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2535" name="Line 23"/>
          <p:cNvSpPr>
            <a:spLocks noChangeShapeType="1"/>
          </p:cNvSpPr>
          <p:nvPr/>
        </p:nvSpPr>
        <p:spPr bwMode="auto">
          <a:xfrm>
            <a:off x="18383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2536" name="Line 24"/>
          <p:cNvSpPr>
            <a:spLocks noChangeShapeType="1"/>
          </p:cNvSpPr>
          <p:nvPr/>
        </p:nvSpPr>
        <p:spPr bwMode="auto">
          <a:xfrm>
            <a:off x="18573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2537" name="Line 25"/>
          <p:cNvSpPr>
            <a:spLocks noChangeShapeType="1"/>
          </p:cNvSpPr>
          <p:nvPr/>
        </p:nvSpPr>
        <p:spPr bwMode="auto">
          <a:xfrm flipH="1">
            <a:off x="2971800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2538" name="Line 26"/>
          <p:cNvSpPr>
            <a:spLocks noChangeShapeType="1"/>
          </p:cNvSpPr>
          <p:nvPr/>
        </p:nvSpPr>
        <p:spPr bwMode="auto">
          <a:xfrm>
            <a:off x="1905000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2539" name="Line 27"/>
          <p:cNvSpPr>
            <a:spLocks noChangeShapeType="1"/>
          </p:cNvSpPr>
          <p:nvPr/>
        </p:nvSpPr>
        <p:spPr bwMode="auto">
          <a:xfrm flipH="1">
            <a:off x="1981200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2540" name="Line 28"/>
          <p:cNvSpPr>
            <a:spLocks noChangeShapeType="1"/>
          </p:cNvSpPr>
          <p:nvPr/>
        </p:nvSpPr>
        <p:spPr bwMode="auto">
          <a:xfrm>
            <a:off x="2895600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232275" y="441325"/>
            <a:ext cx="4464050" cy="4968875"/>
            <a:chOff x="2666" y="278"/>
            <a:chExt cx="2812" cy="3130"/>
          </a:xfrm>
        </p:grpSpPr>
        <p:sp>
          <p:nvSpPr>
            <p:cNvPr id="1472542" name="Line 30"/>
            <p:cNvSpPr>
              <a:spLocks noChangeShapeType="1"/>
            </p:cNvSpPr>
            <p:nvPr/>
          </p:nvSpPr>
          <p:spPr bwMode="auto">
            <a:xfrm>
              <a:off x="4608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2543" name="Line 31"/>
            <p:cNvSpPr>
              <a:spLocks noChangeShapeType="1"/>
            </p:cNvSpPr>
            <p:nvPr/>
          </p:nvSpPr>
          <p:spPr bwMode="auto">
            <a:xfrm flipH="1">
              <a:off x="4944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2544" name="Text Box 32"/>
            <p:cNvSpPr txBox="1">
              <a:spLocks noChangeArrowheads="1"/>
            </p:cNvSpPr>
            <p:nvPr/>
          </p:nvSpPr>
          <p:spPr bwMode="auto">
            <a:xfrm>
              <a:off x="4128" y="278"/>
              <a:ext cx="1350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Found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Not Handled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Stack </a:t>
              </a:r>
            </a:p>
          </p:txBody>
        </p:sp>
        <p:sp>
          <p:nvSpPr>
            <p:cNvPr id="1472545" name="Text Box 33"/>
            <p:cNvSpPr txBox="1">
              <a:spLocks noChangeArrowheads="1"/>
            </p:cNvSpPr>
            <p:nvPr/>
          </p:nvSpPr>
          <p:spPr bwMode="auto">
            <a:xfrm>
              <a:off x="2666" y="432"/>
              <a:ext cx="98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accent1"/>
                  </a:solidFill>
                  <a:latin typeface="Times New Roman" pitchFamily="35" charset="0"/>
                </a:rPr>
                <a:t>Alg:</a:t>
              </a:r>
              <a:r>
                <a:rPr lang="en-US" sz="2800" b="0">
                  <a:latin typeface="Times New Roman" pitchFamily="35" charset="0"/>
                </a:rPr>
                <a:t> DFS</a:t>
              </a:r>
            </a:p>
          </p:txBody>
        </p:sp>
      </p:grpSp>
      <p:sp>
        <p:nvSpPr>
          <p:cNvPr id="1472546" name="Oval 34"/>
          <p:cNvSpPr>
            <a:spLocks noChangeArrowheads="1"/>
          </p:cNvSpPr>
          <p:nvPr/>
        </p:nvSpPr>
        <p:spPr bwMode="auto">
          <a:xfrm>
            <a:off x="1781175" y="3200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2547" name="Text Box 35"/>
          <p:cNvSpPr txBox="1">
            <a:spLocks noChangeArrowheads="1"/>
          </p:cNvSpPr>
          <p:nvPr/>
        </p:nvSpPr>
        <p:spPr bwMode="auto">
          <a:xfrm>
            <a:off x="7429500" y="4860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72548" name="Text Box 36"/>
          <p:cNvSpPr txBox="1">
            <a:spLocks noChangeArrowheads="1"/>
          </p:cNvSpPr>
          <p:nvPr/>
        </p:nvSpPr>
        <p:spPr bwMode="auto">
          <a:xfrm>
            <a:off x="3867150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72549" name="Oval 37"/>
          <p:cNvSpPr>
            <a:spLocks noChangeArrowheads="1"/>
          </p:cNvSpPr>
          <p:nvPr/>
        </p:nvSpPr>
        <p:spPr bwMode="auto">
          <a:xfrm>
            <a:off x="2819400" y="1295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2550" name="Oval 38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2551" name="Oval 39"/>
          <p:cNvSpPr>
            <a:spLocks noChangeArrowheads="1"/>
          </p:cNvSpPr>
          <p:nvPr/>
        </p:nvSpPr>
        <p:spPr bwMode="auto">
          <a:xfrm>
            <a:off x="3733800" y="21367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2552" name="Oval 40"/>
          <p:cNvSpPr>
            <a:spLocks noChangeArrowheads="1"/>
          </p:cNvSpPr>
          <p:nvPr/>
        </p:nvSpPr>
        <p:spPr bwMode="auto">
          <a:xfrm>
            <a:off x="1766888" y="2667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2553" name="Oval 41"/>
          <p:cNvSpPr>
            <a:spLocks noChangeArrowheads="1"/>
          </p:cNvSpPr>
          <p:nvPr/>
        </p:nvSpPr>
        <p:spPr bwMode="auto">
          <a:xfrm>
            <a:off x="3762375" y="32035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2554" name="Oval 42"/>
          <p:cNvSpPr>
            <a:spLocks noChangeArrowheads="1"/>
          </p:cNvSpPr>
          <p:nvPr/>
        </p:nvSpPr>
        <p:spPr bwMode="auto">
          <a:xfrm>
            <a:off x="1795463" y="37338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2555" name="Oval 43"/>
          <p:cNvSpPr>
            <a:spLocks noChangeArrowheads="1"/>
          </p:cNvSpPr>
          <p:nvPr/>
        </p:nvSpPr>
        <p:spPr bwMode="auto">
          <a:xfrm>
            <a:off x="3776663" y="37369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2556" name="Oval 44"/>
          <p:cNvSpPr>
            <a:spLocks noChangeArrowheads="1"/>
          </p:cNvSpPr>
          <p:nvPr/>
        </p:nvSpPr>
        <p:spPr bwMode="auto">
          <a:xfrm>
            <a:off x="180975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2557" name="Oval 45"/>
          <p:cNvSpPr>
            <a:spLocks noChangeArrowheads="1"/>
          </p:cNvSpPr>
          <p:nvPr/>
        </p:nvSpPr>
        <p:spPr bwMode="auto">
          <a:xfrm>
            <a:off x="2819400" y="42068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2558" name="Line 46"/>
          <p:cNvSpPr>
            <a:spLocks noChangeShapeType="1"/>
          </p:cNvSpPr>
          <p:nvPr/>
        </p:nvSpPr>
        <p:spPr bwMode="auto">
          <a:xfrm>
            <a:off x="38195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2559" name="Oval 47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2560" name="Text Box 48"/>
          <p:cNvSpPr txBox="1">
            <a:spLocks noChangeArrowheads="1"/>
          </p:cNvSpPr>
          <p:nvPr/>
        </p:nvSpPr>
        <p:spPr bwMode="auto">
          <a:xfrm>
            <a:off x="4878388" y="5697538"/>
            <a:ext cx="230346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0" dirty="0" err="1">
                <a:latin typeface="Times New Roman" pitchFamily="35" charset="0"/>
              </a:rPr>
              <a:t>c,i,j,k,d,e,g,l,f</a:t>
            </a:r>
            <a:endParaRPr lang="en-US" sz="3000" b="0" dirty="0">
              <a:latin typeface="Times New Roman" pitchFamily="35" charset="0"/>
            </a:endParaRPr>
          </a:p>
        </p:txBody>
      </p:sp>
      <p:sp>
        <p:nvSpPr>
          <p:cNvPr id="1472561" name="Oval 49"/>
          <p:cNvSpPr>
            <a:spLocks noChangeArrowheads="1"/>
          </p:cNvSpPr>
          <p:nvPr/>
        </p:nvSpPr>
        <p:spPr bwMode="auto">
          <a:xfrm>
            <a:off x="3748088" y="26701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2562" name="Text Box 50"/>
          <p:cNvSpPr txBox="1">
            <a:spLocks noChangeArrowheads="1"/>
          </p:cNvSpPr>
          <p:nvPr/>
        </p:nvSpPr>
        <p:spPr bwMode="auto">
          <a:xfrm>
            <a:off x="3087688" y="5849938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Linear Order: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(cont.)</a:t>
            </a:r>
          </a:p>
        </p:txBody>
      </p:sp>
      <p:sp>
        <p:nvSpPr>
          <p:cNvPr id="227331" name="Oval 1027"/>
          <p:cNvSpPr>
            <a:spLocks noChangeAspect="1" noChangeArrowheads="1"/>
          </p:cNvSpPr>
          <p:nvPr/>
        </p:nvSpPr>
        <p:spPr bwMode="auto">
          <a:xfrm>
            <a:off x="2355850" y="5073650"/>
            <a:ext cx="366713" cy="366712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D</a:t>
            </a:r>
          </a:p>
        </p:txBody>
      </p:sp>
      <p:sp>
        <p:nvSpPr>
          <p:cNvPr id="227332" name="Oval 1028"/>
          <p:cNvSpPr>
            <a:spLocks noChangeAspect="1" noChangeArrowheads="1"/>
          </p:cNvSpPr>
          <p:nvPr/>
        </p:nvSpPr>
        <p:spPr bwMode="auto">
          <a:xfrm>
            <a:off x="892175" y="5073650"/>
            <a:ext cx="366713" cy="366712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B</a:t>
            </a:r>
          </a:p>
        </p:txBody>
      </p:sp>
      <p:sp>
        <p:nvSpPr>
          <p:cNvPr id="227333" name="Oval 1029"/>
          <p:cNvSpPr>
            <a:spLocks noChangeAspect="1" noChangeArrowheads="1"/>
          </p:cNvSpPr>
          <p:nvPr/>
        </p:nvSpPr>
        <p:spPr bwMode="auto">
          <a:xfrm>
            <a:off x="1624013" y="4341813"/>
            <a:ext cx="366713" cy="366712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A</a:t>
            </a:r>
          </a:p>
        </p:txBody>
      </p:sp>
      <p:sp>
        <p:nvSpPr>
          <p:cNvPr id="227334" name="Oval 1030"/>
          <p:cNvSpPr>
            <a:spLocks noChangeAspect="1" noChangeArrowheads="1"/>
          </p:cNvSpPr>
          <p:nvPr/>
        </p:nvSpPr>
        <p:spPr bwMode="auto">
          <a:xfrm>
            <a:off x="1624013" y="5805488"/>
            <a:ext cx="366713" cy="366712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C</a:t>
            </a:r>
          </a:p>
        </p:txBody>
      </p:sp>
      <p:cxnSp>
        <p:nvCxnSpPr>
          <p:cNvPr id="227335" name="AutoShape 1031"/>
          <p:cNvCxnSpPr>
            <a:cxnSpLocks noChangeAspect="1" noChangeShapeType="1"/>
            <a:stCxn id="227333" idx="3"/>
            <a:endCxn id="227332" idx="7"/>
          </p:cNvCxnSpPr>
          <p:nvPr/>
        </p:nvCxnSpPr>
        <p:spPr bwMode="auto">
          <a:xfrm flipH="1">
            <a:off x="1204913" y="4673600"/>
            <a:ext cx="471488" cy="4333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227336" name="AutoShape 1032"/>
          <p:cNvCxnSpPr>
            <a:cxnSpLocks noChangeAspect="1" noChangeShapeType="1"/>
            <a:stCxn id="227334" idx="1"/>
            <a:endCxn id="227332" idx="5"/>
          </p:cNvCxnSpPr>
          <p:nvPr/>
        </p:nvCxnSpPr>
        <p:spPr bwMode="auto">
          <a:xfrm flipH="1" flipV="1">
            <a:off x="1204913" y="5405438"/>
            <a:ext cx="471488" cy="4333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</p:spPr>
      </p:cxnSp>
      <p:cxnSp>
        <p:nvCxnSpPr>
          <p:cNvPr id="227337" name="AutoShape 1033"/>
          <p:cNvCxnSpPr>
            <a:cxnSpLocks noChangeAspect="1" noChangeShapeType="1"/>
            <a:stCxn id="227334" idx="7"/>
            <a:endCxn id="227331" idx="3"/>
          </p:cNvCxnSpPr>
          <p:nvPr/>
        </p:nvCxnSpPr>
        <p:spPr bwMode="auto">
          <a:xfrm flipV="1">
            <a:off x="1936750" y="5405438"/>
            <a:ext cx="471488" cy="4333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227338" name="AutoShape 1034"/>
          <p:cNvCxnSpPr>
            <a:cxnSpLocks noChangeAspect="1" noChangeShapeType="1"/>
            <a:stCxn id="227333" idx="5"/>
            <a:endCxn id="227331" idx="1"/>
          </p:cNvCxnSpPr>
          <p:nvPr/>
        </p:nvCxnSpPr>
        <p:spPr bwMode="auto">
          <a:xfrm>
            <a:off x="1936750" y="4673600"/>
            <a:ext cx="471488" cy="4333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ffectLst/>
        </p:spPr>
      </p:cxnSp>
      <p:cxnSp>
        <p:nvCxnSpPr>
          <p:cNvPr id="227339" name="AutoShape 1035"/>
          <p:cNvCxnSpPr>
            <a:cxnSpLocks noChangeAspect="1" noChangeShapeType="1"/>
            <a:stCxn id="227333" idx="4"/>
            <a:endCxn id="227334" idx="0"/>
          </p:cNvCxnSpPr>
          <p:nvPr/>
        </p:nvCxnSpPr>
        <p:spPr bwMode="auto">
          <a:xfrm>
            <a:off x="1806575" y="4725988"/>
            <a:ext cx="0" cy="10588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ffectLst/>
        </p:spPr>
      </p:cxnSp>
      <p:sp>
        <p:nvSpPr>
          <p:cNvPr id="227340" name="Oval 1036"/>
          <p:cNvSpPr>
            <a:spLocks noChangeAspect="1" noChangeArrowheads="1"/>
          </p:cNvSpPr>
          <p:nvPr/>
        </p:nvSpPr>
        <p:spPr bwMode="auto">
          <a:xfrm>
            <a:off x="3606800" y="5073650"/>
            <a:ext cx="366713" cy="3667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E</a:t>
            </a:r>
          </a:p>
        </p:txBody>
      </p:sp>
      <p:cxnSp>
        <p:nvCxnSpPr>
          <p:cNvPr id="227341" name="AutoShape 1037"/>
          <p:cNvCxnSpPr>
            <a:cxnSpLocks noChangeAspect="1" noChangeShapeType="1"/>
            <a:stCxn id="227334" idx="6"/>
            <a:endCxn id="227340" idx="3"/>
          </p:cNvCxnSpPr>
          <p:nvPr/>
        </p:nvCxnSpPr>
        <p:spPr bwMode="auto">
          <a:xfrm flipV="1">
            <a:off x="2008188" y="5395913"/>
            <a:ext cx="1651000" cy="592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7342" name="AutoShape 1038"/>
          <p:cNvCxnSpPr>
            <a:cxnSpLocks noChangeAspect="1" noChangeShapeType="1"/>
            <a:stCxn id="227340" idx="1"/>
            <a:endCxn id="227333" idx="6"/>
          </p:cNvCxnSpPr>
          <p:nvPr/>
        </p:nvCxnSpPr>
        <p:spPr bwMode="auto">
          <a:xfrm flipH="1" flipV="1">
            <a:off x="2008188" y="4524375"/>
            <a:ext cx="1651000" cy="592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27343" name="Oval 1039"/>
          <p:cNvSpPr>
            <a:spLocks noChangeAspect="1" noChangeArrowheads="1"/>
          </p:cNvSpPr>
          <p:nvPr/>
        </p:nvSpPr>
        <p:spPr bwMode="auto">
          <a:xfrm>
            <a:off x="6992938" y="2408238"/>
            <a:ext cx="366712" cy="366713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D</a:t>
            </a:r>
          </a:p>
        </p:txBody>
      </p:sp>
      <p:sp>
        <p:nvSpPr>
          <p:cNvPr id="227344" name="Oval 1040"/>
          <p:cNvSpPr>
            <a:spLocks noChangeAspect="1" noChangeArrowheads="1"/>
          </p:cNvSpPr>
          <p:nvPr/>
        </p:nvSpPr>
        <p:spPr bwMode="auto">
          <a:xfrm>
            <a:off x="5529263" y="2408238"/>
            <a:ext cx="366712" cy="366713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B</a:t>
            </a:r>
          </a:p>
        </p:txBody>
      </p:sp>
      <p:sp>
        <p:nvSpPr>
          <p:cNvPr id="227345" name="Oval 1041"/>
          <p:cNvSpPr>
            <a:spLocks noChangeAspect="1" noChangeArrowheads="1"/>
          </p:cNvSpPr>
          <p:nvPr/>
        </p:nvSpPr>
        <p:spPr bwMode="auto">
          <a:xfrm>
            <a:off x="6261100" y="1676400"/>
            <a:ext cx="366712" cy="366713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A</a:t>
            </a:r>
          </a:p>
        </p:txBody>
      </p:sp>
      <p:sp>
        <p:nvSpPr>
          <p:cNvPr id="227346" name="Oval 1042"/>
          <p:cNvSpPr>
            <a:spLocks noChangeAspect="1" noChangeArrowheads="1"/>
          </p:cNvSpPr>
          <p:nvPr/>
        </p:nvSpPr>
        <p:spPr bwMode="auto">
          <a:xfrm>
            <a:off x="6261100" y="3140075"/>
            <a:ext cx="366712" cy="366713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C</a:t>
            </a:r>
          </a:p>
        </p:txBody>
      </p:sp>
      <p:cxnSp>
        <p:nvCxnSpPr>
          <p:cNvPr id="227347" name="AutoShape 1043"/>
          <p:cNvCxnSpPr>
            <a:cxnSpLocks noChangeAspect="1" noChangeShapeType="1"/>
            <a:stCxn id="227345" idx="3"/>
            <a:endCxn id="227344" idx="7"/>
          </p:cNvCxnSpPr>
          <p:nvPr/>
        </p:nvCxnSpPr>
        <p:spPr bwMode="auto">
          <a:xfrm flipH="1">
            <a:off x="5842000" y="2008188"/>
            <a:ext cx="471487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227348" name="AutoShape 1044"/>
          <p:cNvCxnSpPr>
            <a:cxnSpLocks noChangeAspect="1" noChangeShapeType="1"/>
            <a:stCxn id="227346" idx="1"/>
            <a:endCxn id="227344" idx="5"/>
          </p:cNvCxnSpPr>
          <p:nvPr/>
        </p:nvCxnSpPr>
        <p:spPr bwMode="auto">
          <a:xfrm flipH="1" flipV="1">
            <a:off x="5842000" y="2740025"/>
            <a:ext cx="471487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</p:spPr>
      </p:cxnSp>
      <p:cxnSp>
        <p:nvCxnSpPr>
          <p:cNvPr id="227349" name="AutoShape 1045"/>
          <p:cNvCxnSpPr>
            <a:cxnSpLocks noChangeAspect="1" noChangeShapeType="1"/>
            <a:stCxn id="227346" idx="7"/>
            <a:endCxn id="227343" idx="3"/>
          </p:cNvCxnSpPr>
          <p:nvPr/>
        </p:nvCxnSpPr>
        <p:spPr bwMode="auto">
          <a:xfrm flipV="1">
            <a:off x="6573838" y="2740025"/>
            <a:ext cx="471487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227350" name="AutoShape 1046"/>
          <p:cNvCxnSpPr>
            <a:cxnSpLocks noChangeAspect="1" noChangeShapeType="1"/>
            <a:stCxn id="227345" idx="5"/>
            <a:endCxn id="227343" idx="1"/>
          </p:cNvCxnSpPr>
          <p:nvPr/>
        </p:nvCxnSpPr>
        <p:spPr bwMode="auto">
          <a:xfrm>
            <a:off x="6573838" y="2008188"/>
            <a:ext cx="471487" cy="4333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ffectLst/>
        </p:spPr>
      </p:cxnSp>
      <p:cxnSp>
        <p:nvCxnSpPr>
          <p:cNvPr id="227351" name="AutoShape 1047"/>
          <p:cNvCxnSpPr>
            <a:cxnSpLocks noChangeAspect="1" noChangeShapeType="1"/>
            <a:stCxn id="227345" idx="4"/>
            <a:endCxn id="227346" idx="0"/>
          </p:cNvCxnSpPr>
          <p:nvPr/>
        </p:nvCxnSpPr>
        <p:spPr bwMode="auto">
          <a:xfrm>
            <a:off x="6443663" y="2060575"/>
            <a:ext cx="0" cy="105886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ffectLst/>
        </p:spPr>
      </p:cxnSp>
      <p:sp>
        <p:nvSpPr>
          <p:cNvPr id="227352" name="Oval 1048"/>
          <p:cNvSpPr>
            <a:spLocks noChangeAspect="1" noChangeArrowheads="1"/>
          </p:cNvSpPr>
          <p:nvPr/>
        </p:nvSpPr>
        <p:spPr bwMode="auto">
          <a:xfrm>
            <a:off x="8243888" y="2408238"/>
            <a:ext cx="366712" cy="3667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E</a:t>
            </a:r>
          </a:p>
        </p:txBody>
      </p:sp>
      <p:cxnSp>
        <p:nvCxnSpPr>
          <p:cNvPr id="227353" name="AutoShape 1049"/>
          <p:cNvCxnSpPr>
            <a:cxnSpLocks noChangeAspect="1" noChangeShapeType="1"/>
            <a:stCxn id="227346" idx="6"/>
            <a:endCxn id="227352" idx="3"/>
          </p:cNvCxnSpPr>
          <p:nvPr/>
        </p:nvCxnSpPr>
        <p:spPr bwMode="auto">
          <a:xfrm flipV="1">
            <a:off x="6645275" y="2730500"/>
            <a:ext cx="1651000" cy="59213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227354" name="AutoShape 1050"/>
          <p:cNvCxnSpPr>
            <a:cxnSpLocks noChangeAspect="1" noChangeShapeType="1"/>
            <a:stCxn id="227352" idx="1"/>
            <a:endCxn id="227345" idx="6"/>
          </p:cNvCxnSpPr>
          <p:nvPr/>
        </p:nvCxnSpPr>
        <p:spPr bwMode="auto">
          <a:xfrm flipH="1" flipV="1">
            <a:off x="6645275" y="1858963"/>
            <a:ext cx="1651000" cy="592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27355" name="Oval 1051"/>
          <p:cNvSpPr>
            <a:spLocks noChangeAspect="1" noChangeArrowheads="1"/>
          </p:cNvSpPr>
          <p:nvPr/>
        </p:nvSpPr>
        <p:spPr bwMode="auto">
          <a:xfrm>
            <a:off x="6992938" y="5073650"/>
            <a:ext cx="366712" cy="366712"/>
          </a:xfrm>
          <a:prstGeom prst="ellipse">
            <a:avLst/>
          </a:prstGeom>
          <a:solidFill>
            <a:srgbClr val="717171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D</a:t>
            </a:r>
          </a:p>
        </p:txBody>
      </p:sp>
      <p:sp>
        <p:nvSpPr>
          <p:cNvPr id="227356" name="Oval 1052"/>
          <p:cNvSpPr>
            <a:spLocks noChangeAspect="1" noChangeArrowheads="1"/>
          </p:cNvSpPr>
          <p:nvPr/>
        </p:nvSpPr>
        <p:spPr bwMode="auto">
          <a:xfrm>
            <a:off x="5529263" y="5073650"/>
            <a:ext cx="366712" cy="366712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B</a:t>
            </a:r>
          </a:p>
        </p:txBody>
      </p:sp>
      <p:sp>
        <p:nvSpPr>
          <p:cNvPr id="227357" name="Oval 1053"/>
          <p:cNvSpPr>
            <a:spLocks noChangeAspect="1" noChangeArrowheads="1"/>
          </p:cNvSpPr>
          <p:nvPr/>
        </p:nvSpPr>
        <p:spPr bwMode="auto">
          <a:xfrm>
            <a:off x="6261100" y="4341813"/>
            <a:ext cx="366712" cy="366712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A</a:t>
            </a:r>
          </a:p>
        </p:txBody>
      </p:sp>
      <p:sp>
        <p:nvSpPr>
          <p:cNvPr id="227358" name="Oval 1054"/>
          <p:cNvSpPr>
            <a:spLocks noChangeAspect="1" noChangeArrowheads="1"/>
          </p:cNvSpPr>
          <p:nvPr/>
        </p:nvSpPr>
        <p:spPr bwMode="auto">
          <a:xfrm>
            <a:off x="6261100" y="5805488"/>
            <a:ext cx="366712" cy="366712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C</a:t>
            </a:r>
          </a:p>
        </p:txBody>
      </p:sp>
      <p:cxnSp>
        <p:nvCxnSpPr>
          <p:cNvPr id="227359" name="AutoShape 1055"/>
          <p:cNvCxnSpPr>
            <a:cxnSpLocks noChangeAspect="1" noChangeShapeType="1"/>
            <a:stCxn id="227357" idx="3"/>
            <a:endCxn id="227356" idx="7"/>
          </p:cNvCxnSpPr>
          <p:nvPr/>
        </p:nvCxnSpPr>
        <p:spPr bwMode="auto">
          <a:xfrm flipH="1">
            <a:off x="5842000" y="4673600"/>
            <a:ext cx="471487" cy="4333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227360" name="AutoShape 1056"/>
          <p:cNvCxnSpPr>
            <a:cxnSpLocks noChangeAspect="1" noChangeShapeType="1"/>
            <a:stCxn id="227358" idx="1"/>
            <a:endCxn id="227356" idx="5"/>
          </p:cNvCxnSpPr>
          <p:nvPr/>
        </p:nvCxnSpPr>
        <p:spPr bwMode="auto">
          <a:xfrm flipH="1" flipV="1">
            <a:off x="5842000" y="5405438"/>
            <a:ext cx="471487" cy="4333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</p:spPr>
      </p:cxnSp>
      <p:cxnSp>
        <p:nvCxnSpPr>
          <p:cNvPr id="227361" name="AutoShape 1057"/>
          <p:cNvCxnSpPr>
            <a:cxnSpLocks noChangeAspect="1" noChangeShapeType="1"/>
            <a:stCxn id="227358" idx="7"/>
            <a:endCxn id="227355" idx="3"/>
          </p:cNvCxnSpPr>
          <p:nvPr/>
        </p:nvCxnSpPr>
        <p:spPr bwMode="auto">
          <a:xfrm flipV="1">
            <a:off x="6573838" y="5405438"/>
            <a:ext cx="471487" cy="4333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227362" name="AutoShape 1058"/>
          <p:cNvCxnSpPr>
            <a:cxnSpLocks noChangeAspect="1" noChangeShapeType="1"/>
            <a:stCxn id="227357" idx="5"/>
            <a:endCxn id="227355" idx="1"/>
          </p:cNvCxnSpPr>
          <p:nvPr/>
        </p:nvCxnSpPr>
        <p:spPr bwMode="auto">
          <a:xfrm>
            <a:off x="6573838" y="4673600"/>
            <a:ext cx="471487" cy="4333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ffectLst/>
        </p:spPr>
      </p:cxnSp>
      <p:cxnSp>
        <p:nvCxnSpPr>
          <p:cNvPr id="227363" name="AutoShape 1059"/>
          <p:cNvCxnSpPr>
            <a:cxnSpLocks noChangeAspect="1" noChangeShapeType="1"/>
            <a:stCxn id="227357" idx="4"/>
            <a:endCxn id="227358" idx="0"/>
          </p:cNvCxnSpPr>
          <p:nvPr/>
        </p:nvCxnSpPr>
        <p:spPr bwMode="auto">
          <a:xfrm>
            <a:off x="6443663" y="4725988"/>
            <a:ext cx="0" cy="10588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ffectLst/>
        </p:spPr>
      </p:cxnSp>
      <p:sp>
        <p:nvSpPr>
          <p:cNvPr id="227364" name="Oval 1060"/>
          <p:cNvSpPr>
            <a:spLocks noChangeAspect="1" noChangeArrowheads="1"/>
          </p:cNvSpPr>
          <p:nvPr/>
        </p:nvSpPr>
        <p:spPr bwMode="auto">
          <a:xfrm>
            <a:off x="8243888" y="5073650"/>
            <a:ext cx="366712" cy="366712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E</a:t>
            </a:r>
          </a:p>
        </p:txBody>
      </p:sp>
      <p:cxnSp>
        <p:nvCxnSpPr>
          <p:cNvPr id="227365" name="AutoShape 1061"/>
          <p:cNvCxnSpPr>
            <a:cxnSpLocks noChangeAspect="1" noChangeShapeType="1"/>
            <a:stCxn id="227358" idx="6"/>
            <a:endCxn id="227364" idx="3"/>
          </p:cNvCxnSpPr>
          <p:nvPr/>
        </p:nvCxnSpPr>
        <p:spPr bwMode="auto">
          <a:xfrm flipV="1">
            <a:off x="6645275" y="5405438"/>
            <a:ext cx="1651000" cy="58261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227366" name="AutoShape 1062"/>
          <p:cNvCxnSpPr>
            <a:cxnSpLocks noChangeAspect="1" noChangeShapeType="1"/>
            <a:stCxn id="227364" idx="1"/>
            <a:endCxn id="227357" idx="6"/>
          </p:cNvCxnSpPr>
          <p:nvPr/>
        </p:nvCxnSpPr>
        <p:spPr bwMode="auto">
          <a:xfrm flipH="1" flipV="1">
            <a:off x="6645275" y="4524375"/>
            <a:ext cx="1651000" cy="58261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227370" name="Oval 1066"/>
          <p:cNvSpPr>
            <a:spLocks noChangeAspect="1" noChangeArrowheads="1"/>
          </p:cNvSpPr>
          <p:nvPr/>
        </p:nvSpPr>
        <p:spPr bwMode="auto">
          <a:xfrm>
            <a:off x="2354263" y="2408238"/>
            <a:ext cx="366712" cy="3667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D</a:t>
            </a:r>
          </a:p>
        </p:txBody>
      </p:sp>
      <p:sp>
        <p:nvSpPr>
          <p:cNvPr id="227371" name="Oval 1067"/>
          <p:cNvSpPr>
            <a:spLocks noChangeAspect="1" noChangeArrowheads="1"/>
          </p:cNvSpPr>
          <p:nvPr/>
        </p:nvSpPr>
        <p:spPr bwMode="auto">
          <a:xfrm>
            <a:off x="890588" y="2408238"/>
            <a:ext cx="366712" cy="366713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B</a:t>
            </a:r>
          </a:p>
        </p:txBody>
      </p:sp>
      <p:sp>
        <p:nvSpPr>
          <p:cNvPr id="227372" name="Oval 1068"/>
          <p:cNvSpPr>
            <a:spLocks noChangeAspect="1" noChangeArrowheads="1"/>
          </p:cNvSpPr>
          <p:nvPr/>
        </p:nvSpPr>
        <p:spPr bwMode="auto">
          <a:xfrm>
            <a:off x="1622425" y="1676400"/>
            <a:ext cx="366712" cy="366713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A</a:t>
            </a:r>
          </a:p>
        </p:txBody>
      </p:sp>
      <p:sp>
        <p:nvSpPr>
          <p:cNvPr id="227373" name="Oval 1069"/>
          <p:cNvSpPr>
            <a:spLocks noChangeAspect="1" noChangeArrowheads="1"/>
          </p:cNvSpPr>
          <p:nvPr/>
        </p:nvSpPr>
        <p:spPr bwMode="auto">
          <a:xfrm>
            <a:off x="1622425" y="3140075"/>
            <a:ext cx="366712" cy="366713"/>
          </a:xfrm>
          <a:prstGeom prst="ellipse">
            <a:avLst/>
          </a:prstGeom>
          <a:solidFill>
            <a:srgbClr val="800000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C</a:t>
            </a:r>
          </a:p>
        </p:txBody>
      </p:sp>
      <p:cxnSp>
        <p:nvCxnSpPr>
          <p:cNvPr id="227374" name="AutoShape 1070"/>
          <p:cNvCxnSpPr>
            <a:cxnSpLocks noChangeAspect="1" noChangeShapeType="1"/>
            <a:stCxn id="227372" idx="3"/>
            <a:endCxn id="227371" idx="7"/>
          </p:cNvCxnSpPr>
          <p:nvPr/>
        </p:nvCxnSpPr>
        <p:spPr bwMode="auto">
          <a:xfrm flipH="1">
            <a:off x="1203325" y="2008188"/>
            <a:ext cx="471487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227375" name="AutoShape 1071"/>
          <p:cNvCxnSpPr>
            <a:cxnSpLocks noChangeAspect="1" noChangeShapeType="1"/>
            <a:stCxn id="227373" idx="1"/>
            <a:endCxn id="227371" idx="5"/>
          </p:cNvCxnSpPr>
          <p:nvPr/>
        </p:nvCxnSpPr>
        <p:spPr bwMode="auto">
          <a:xfrm flipH="1" flipV="1">
            <a:off x="1203325" y="2740025"/>
            <a:ext cx="471487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</p:spPr>
      </p:cxnSp>
      <p:cxnSp>
        <p:nvCxnSpPr>
          <p:cNvPr id="227376" name="AutoShape 1072"/>
          <p:cNvCxnSpPr>
            <a:cxnSpLocks noChangeAspect="1" noChangeShapeType="1"/>
            <a:stCxn id="227373" idx="7"/>
            <a:endCxn id="227370" idx="3"/>
          </p:cNvCxnSpPr>
          <p:nvPr/>
        </p:nvCxnSpPr>
        <p:spPr bwMode="auto">
          <a:xfrm flipV="1">
            <a:off x="1935163" y="2730500"/>
            <a:ext cx="471487" cy="4429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227377" name="AutoShape 1073"/>
          <p:cNvCxnSpPr>
            <a:cxnSpLocks noChangeAspect="1" noChangeShapeType="1"/>
            <a:stCxn id="227372" idx="5"/>
            <a:endCxn id="227370" idx="1"/>
          </p:cNvCxnSpPr>
          <p:nvPr/>
        </p:nvCxnSpPr>
        <p:spPr bwMode="auto">
          <a:xfrm>
            <a:off x="1935163" y="2008188"/>
            <a:ext cx="471487" cy="442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7378" name="AutoShape 1074"/>
          <p:cNvCxnSpPr>
            <a:cxnSpLocks noChangeAspect="1" noChangeShapeType="1"/>
            <a:stCxn id="227372" idx="4"/>
            <a:endCxn id="227373" idx="0"/>
          </p:cNvCxnSpPr>
          <p:nvPr/>
        </p:nvCxnSpPr>
        <p:spPr bwMode="auto">
          <a:xfrm>
            <a:off x="1804988" y="2060575"/>
            <a:ext cx="0" cy="105886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ffectLst/>
        </p:spPr>
      </p:cxnSp>
      <p:sp>
        <p:nvSpPr>
          <p:cNvPr id="227379" name="Oval 1075"/>
          <p:cNvSpPr>
            <a:spLocks noChangeAspect="1" noChangeArrowheads="1"/>
          </p:cNvSpPr>
          <p:nvPr/>
        </p:nvSpPr>
        <p:spPr bwMode="auto">
          <a:xfrm>
            <a:off x="3605213" y="2408238"/>
            <a:ext cx="366712" cy="3667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BEFD2"/>
                </a:solidFill>
              </a:rPr>
              <a:t>E</a:t>
            </a:r>
          </a:p>
        </p:txBody>
      </p:sp>
      <p:cxnSp>
        <p:nvCxnSpPr>
          <p:cNvPr id="227380" name="AutoShape 1076"/>
          <p:cNvCxnSpPr>
            <a:cxnSpLocks noChangeAspect="1" noChangeShapeType="1"/>
            <a:stCxn id="227373" idx="6"/>
            <a:endCxn id="227379" idx="3"/>
          </p:cNvCxnSpPr>
          <p:nvPr/>
        </p:nvCxnSpPr>
        <p:spPr bwMode="auto">
          <a:xfrm flipV="1">
            <a:off x="2006600" y="2730500"/>
            <a:ext cx="1651000" cy="592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7381" name="AutoShape 1077"/>
          <p:cNvCxnSpPr>
            <a:cxnSpLocks noChangeAspect="1" noChangeShapeType="1"/>
            <a:stCxn id="227379" idx="1"/>
            <a:endCxn id="227372" idx="6"/>
          </p:cNvCxnSpPr>
          <p:nvPr/>
        </p:nvCxnSpPr>
        <p:spPr bwMode="auto">
          <a:xfrm flipH="1" flipV="1">
            <a:off x="2006600" y="1858963"/>
            <a:ext cx="1651000" cy="592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27383" name="AutoShape 1079"/>
          <p:cNvSpPr>
            <a:spLocks noChangeArrowheads="1"/>
          </p:cNvSpPr>
          <p:nvPr/>
        </p:nvSpPr>
        <p:spPr bwMode="auto">
          <a:xfrm rot="5400000">
            <a:off x="6840538" y="37576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84" name="AutoShape 1080"/>
          <p:cNvSpPr>
            <a:spLocks noChangeArrowheads="1"/>
          </p:cNvSpPr>
          <p:nvPr/>
        </p:nvSpPr>
        <p:spPr bwMode="auto">
          <a:xfrm rot="8100000" flipH="1" flipV="1">
            <a:off x="4167188" y="3733800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85" name="AutoShape 1081"/>
          <p:cNvSpPr>
            <a:spLocks noChangeArrowheads="1"/>
          </p:cNvSpPr>
          <p:nvPr/>
        </p:nvSpPr>
        <p:spPr bwMode="auto">
          <a:xfrm rot="5400000">
            <a:off x="2203451" y="37576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73539" name="Text Box 3"/>
          <p:cNvSpPr txBox="1">
            <a:spLocks noChangeArrowheads="1"/>
          </p:cNvSpPr>
          <p:nvPr/>
        </p:nvSpPr>
        <p:spPr bwMode="auto">
          <a:xfrm>
            <a:off x="2541588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73540" name="Line 4"/>
          <p:cNvSpPr>
            <a:spLocks noChangeShapeType="1"/>
          </p:cNvSpPr>
          <p:nvPr/>
        </p:nvSpPr>
        <p:spPr bwMode="auto">
          <a:xfrm flipH="1">
            <a:off x="1905000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3541" name="Line 5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3542" name="Text Box 6"/>
          <p:cNvSpPr txBox="1">
            <a:spLocks noChangeArrowheads="1"/>
          </p:cNvSpPr>
          <p:nvPr/>
        </p:nvSpPr>
        <p:spPr bwMode="auto">
          <a:xfrm>
            <a:off x="1347788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73543" name="Text Box 7"/>
          <p:cNvSpPr txBox="1">
            <a:spLocks noChangeArrowheads="1"/>
          </p:cNvSpPr>
          <p:nvPr/>
        </p:nvSpPr>
        <p:spPr bwMode="auto">
          <a:xfrm>
            <a:off x="3810000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73544" name="Line 8"/>
          <p:cNvSpPr>
            <a:spLocks noChangeShapeType="1"/>
          </p:cNvSpPr>
          <p:nvPr/>
        </p:nvSpPr>
        <p:spPr bwMode="auto">
          <a:xfrm>
            <a:off x="3132138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3545" name="Text Box 9"/>
          <p:cNvSpPr txBox="1">
            <a:spLocks noChangeArrowheads="1"/>
          </p:cNvSpPr>
          <p:nvPr/>
        </p:nvSpPr>
        <p:spPr bwMode="auto">
          <a:xfrm>
            <a:off x="1362075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73546" name="Text Box 10"/>
          <p:cNvSpPr txBox="1">
            <a:spLocks noChangeArrowheads="1"/>
          </p:cNvSpPr>
          <p:nvPr/>
        </p:nvSpPr>
        <p:spPr bwMode="auto">
          <a:xfrm>
            <a:off x="3824288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73547" name="Line 11"/>
          <p:cNvSpPr>
            <a:spLocks noChangeShapeType="1"/>
          </p:cNvSpPr>
          <p:nvPr/>
        </p:nvSpPr>
        <p:spPr bwMode="auto">
          <a:xfrm>
            <a:off x="3146425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3548" name="Text Box 12"/>
          <p:cNvSpPr txBox="1">
            <a:spLocks noChangeArrowheads="1"/>
          </p:cNvSpPr>
          <p:nvPr/>
        </p:nvSpPr>
        <p:spPr bwMode="auto">
          <a:xfrm>
            <a:off x="1376363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73549" name="Text Box 13"/>
          <p:cNvSpPr txBox="1">
            <a:spLocks noChangeArrowheads="1"/>
          </p:cNvSpPr>
          <p:nvPr/>
        </p:nvSpPr>
        <p:spPr bwMode="auto">
          <a:xfrm>
            <a:off x="3838575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73550" name="Line 14"/>
          <p:cNvSpPr>
            <a:spLocks noChangeShapeType="1"/>
          </p:cNvSpPr>
          <p:nvPr/>
        </p:nvSpPr>
        <p:spPr bwMode="auto">
          <a:xfrm>
            <a:off x="3160713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3551" name="Text Box 15"/>
          <p:cNvSpPr txBox="1">
            <a:spLocks noChangeArrowheads="1"/>
          </p:cNvSpPr>
          <p:nvPr/>
        </p:nvSpPr>
        <p:spPr bwMode="auto">
          <a:xfrm>
            <a:off x="1390650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73552" name="Text Box 16"/>
          <p:cNvSpPr txBox="1">
            <a:spLocks noChangeArrowheads="1"/>
          </p:cNvSpPr>
          <p:nvPr/>
        </p:nvSpPr>
        <p:spPr bwMode="auto">
          <a:xfrm>
            <a:off x="3852863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73553" name="Text Box 17"/>
          <p:cNvSpPr txBox="1">
            <a:spLocks noChangeArrowheads="1"/>
          </p:cNvSpPr>
          <p:nvPr/>
        </p:nvSpPr>
        <p:spPr bwMode="auto">
          <a:xfrm>
            <a:off x="1404938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73554" name="Text Box 18"/>
          <p:cNvSpPr txBox="1">
            <a:spLocks noChangeArrowheads="1"/>
          </p:cNvSpPr>
          <p:nvPr/>
        </p:nvSpPr>
        <p:spPr bwMode="auto">
          <a:xfrm>
            <a:off x="2292350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73555" name="Line 19"/>
          <p:cNvSpPr>
            <a:spLocks noChangeShapeType="1"/>
          </p:cNvSpPr>
          <p:nvPr/>
        </p:nvSpPr>
        <p:spPr bwMode="auto">
          <a:xfrm>
            <a:off x="2895600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3556" name="Line 20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3557" name="Line 21"/>
          <p:cNvSpPr>
            <a:spLocks noChangeShapeType="1"/>
          </p:cNvSpPr>
          <p:nvPr/>
        </p:nvSpPr>
        <p:spPr bwMode="auto">
          <a:xfrm>
            <a:off x="38385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3558" name="Line 22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3559" name="Line 23"/>
          <p:cNvSpPr>
            <a:spLocks noChangeShapeType="1"/>
          </p:cNvSpPr>
          <p:nvPr/>
        </p:nvSpPr>
        <p:spPr bwMode="auto">
          <a:xfrm>
            <a:off x="18383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3560" name="Line 24"/>
          <p:cNvSpPr>
            <a:spLocks noChangeShapeType="1"/>
          </p:cNvSpPr>
          <p:nvPr/>
        </p:nvSpPr>
        <p:spPr bwMode="auto">
          <a:xfrm>
            <a:off x="18573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3561" name="Line 25"/>
          <p:cNvSpPr>
            <a:spLocks noChangeShapeType="1"/>
          </p:cNvSpPr>
          <p:nvPr/>
        </p:nvSpPr>
        <p:spPr bwMode="auto">
          <a:xfrm flipH="1">
            <a:off x="2971800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3562" name="Line 26"/>
          <p:cNvSpPr>
            <a:spLocks noChangeShapeType="1"/>
          </p:cNvSpPr>
          <p:nvPr/>
        </p:nvSpPr>
        <p:spPr bwMode="auto">
          <a:xfrm>
            <a:off x="1905000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3563" name="Line 27"/>
          <p:cNvSpPr>
            <a:spLocks noChangeShapeType="1"/>
          </p:cNvSpPr>
          <p:nvPr/>
        </p:nvSpPr>
        <p:spPr bwMode="auto">
          <a:xfrm flipH="1">
            <a:off x="1981200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3564" name="Line 28"/>
          <p:cNvSpPr>
            <a:spLocks noChangeShapeType="1"/>
          </p:cNvSpPr>
          <p:nvPr/>
        </p:nvSpPr>
        <p:spPr bwMode="auto">
          <a:xfrm>
            <a:off x="2895600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232275" y="441325"/>
            <a:ext cx="4464050" cy="4968875"/>
            <a:chOff x="2666" y="278"/>
            <a:chExt cx="2812" cy="3130"/>
          </a:xfrm>
        </p:grpSpPr>
        <p:sp>
          <p:nvSpPr>
            <p:cNvPr id="1473566" name="Line 30"/>
            <p:cNvSpPr>
              <a:spLocks noChangeShapeType="1"/>
            </p:cNvSpPr>
            <p:nvPr/>
          </p:nvSpPr>
          <p:spPr bwMode="auto">
            <a:xfrm>
              <a:off x="4608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3567" name="Line 31"/>
            <p:cNvSpPr>
              <a:spLocks noChangeShapeType="1"/>
            </p:cNvSpPr>
            <p:nvPr/>
          </p:nvSpPr>
          <p:spPr bwMode="auto">
            <a:xfrm flipH="1">
              <a:off x="4944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3568" name="Text Box 32"/>
            <p:cNvSpPr txBox="1">
              <a:spLocks noChangeArrowheads="1"/>
            </p:cNvSpPr>
            <p:nvPr/>
          </p:nvSpPr>
          <p:spPr bwMode="auto">
            <a:xfrm>
              <a:off x="4128" y="278"/>
              <a:ext cx="1350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Found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Not Handled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Stack </a:t>
              </a:r>
            </a:p>
          </p:txBody>
        </p:sp>
        <p:sp>
          <p:nvSpPr>
            <p:cNvPr id="1473569" name="Text Box 33"/>
            <p:cNvSpPr txBox="1">
              <a:spLocks noChangeArrowheads="1"/>
            </p:cNvSpPr>
            <p:nvPr/>
          </p:nvSpPr>
          <p:spPr bwMode="auto">
            <a:xfrm>
              <a:off x="2666" y="432"/>
              <a:ext cx="98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accent1"/>
                  </a:solidFill>
                  <a:latin typeface="Times New Roman" pitchFamily="35" charset="0"/>
                </a:rPr>
                <a:t>Alg:</a:t>
              </a:r>
              <a:r>
                <a:rPr lang="en-US" sz="2800" b="0">
                  <a:latin typeface="Times New Roman" pitchFamily="35" charset="0"/>
                </a:rPr>
                <a:t> DFS</a:t>
              </a:r>
            </a:p>
          </p:txBody>
        </p:sp>
      </p:grpSp>
      <p:sp>
        <p:nvSpPr>
          <p:cNvPr id="1473570" name="Oval 34"/>
          <p:cNvSpPr>
            <a:spLocks noChangeArrowheads="1"/>
          </p:cNvSpPr>
          <p:nvPr/>
        </p:nvSpPr>
        <p:spPr bwMode="auto">
          <a:xfrm>
            <a:off x="1781175" y="3200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3571" name="Text Box 35"/>
          <p:cNvSpPr txBox="1">
            <a:spLocks noChangeArrowheads="1"/>
          </p:cNvSpPr>
          <p:nvPr/>
        </p:nvSpPr>
        <p:spPr bwMode="auto">
          <a:xfrm>
            <a:off x="3867150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73572" name="Oval 36"/>
          <p:cNvSpPr>
            <a:spLocks noChangeArrowheads="1"/>
          </p:cNvSpPr>
          <p:nvPr/>
        </p:nvSpPr>
        <p:spPr bwMode="auto">
          <a:xfrm>
            <a:off x="2819400" y="1295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3573" name="Oval 37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3574" name="Oval 38"/>
          <p:cNvSpPr>
            <a:spLocks noChangeArrowheads="1"/>
          </p:cNvSpPr>
          <p:nvPr/>
        </p:nvSpPr>
        <p:spPr bwMode="auto">
          <a:xfrm>
            <a:off x="3733800" y="21367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3575" name="Oval 39"/>
          <p:cNvSpPr>
            <a:spLocks noChangeArrowheads="1"/>
          </p:cNvSpPr>
          <p:nvPr/>
        </p:nvSpPr>
        <p:spPr bwMode="auto">
          <a:xfrm>
            <a:off x="1766888" y="2667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3576" name="Oval 40"/>
          <p:cNvSpPr>
            <a:spLocks noChangeArrowheads="1"/>
          </p:cNvSpPr>
          <p:nvPr/>
        </p:nvSpPr>
        <p:spPr bwMode="auto">
          <a:xfrm>
            <a:off x="3762375" y="32035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3577" name="Oval 41"/>
          <p:cNvSpPr>
            <a:spLocks noChangeArrowheads="1"/>
          </p:cNvSpPr>
          <p:nvPr/>
        </p:nvSpPr>
        <p:spPr bwMode="auto">
          <a:xfrm>
            <a:off x="1795463" y="37338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3578" name="Oval 42"/>
          <p:cNvSpPr>
            <a:spLocks noChangeArrowheads="1"/>
          </p:cNvSpPr>
          <p:nvPr/>
        </p:nvSpPr>
        <p:spPr bwMode="auto">
          <a:xfrm>
            <a:off x="3776663" y="37369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3579" name="Oval 43"/>
          <p:cNvSpPr>
            <a:spLocks noChangeArrowheads="1"/>
          </p:cNvSpPr>
          <p:nvPr/>
        </p:nvSpPr>
        <p:spPr bwMode="auto">
          <a:xfrm>
            <a:off x="180975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3580" name="Oval 44"/>
          <p:cNvSpPr>
            <a:spLocks noChangeArrowheads="1"/>
          </p:cNvSpPr>
          <p:nvPr/>
        </p:nvSpPr>
        <p:spPr bwMode="auto">
          <a:xfrm>
            <a:off x="2819400" y="42068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3581" name="Line 45"/>
          <p:cNvSpPr>
            <a:spLocks noChangeShapeType="1"/>
          </p:cNvSpPr>
          <p:nvPr/>
        </p:nvSpPr>
        <p:spPr bwMode="auto">
          <a:xfrm>
            <a:off x="38195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3582" name="Oval 46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3583" name="Text Box 47"/>
          <p:cNvSpPr txBox="1">
            <a:spLocks noChangeArrowheads="1"/>
          </p:cNvSpPr>
          <p:nvPr/>
        </p:nvSpPr>
        <p:spPr bwMode="auto">
          <a:xfrm>
            <a:off x="4725988" y="5715056"/>
            <a:ext cx="25892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0" dirty="0" err="1">
                <a:latin typeface="Times New Roman" pitchFamily="35" charset="0"/>
              </a:rPr>
              <a:t>b,c,i,j,k,d,e,g,l,f</a:t>
            </a:r>
            <a:endParaRPr lang="en-US" sz="3000" b="0" dirty="0">
              <a:latin typeface="Times New Roman" pitchFamily="35" charset="0"/>
            </a:endParaRPr>
          </a:p>
        </p:txBody>
      </p:sp>
      <p:sp>
        <p:nvSpPr>
          <p:cNvPr id="1473584" name="Oval 48"/>
          <p:cNvSpPr>
            <a:spLocks noChangeArrowheads="1"/>
          </p:cNvSpPr>
          <p:nvPr/>
        </p:nvSpPr>
        <p:spPr bwMode="auto">
          <a:xfrm>
            <a:off x="3748088" y="26701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3585" name="Text Box 49"/>
          <p:cNvSpPr txBox="1">
            <a:spLocks noChangeArrowheads="1"/>
          </p:cNvSpPr>
          <p:nvPr/>
        </p:nvSpPr>
        <p:spPr bwMode="auto">
          <a:xfrm>
            <a:off x="3087688" y="5849938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Linear Order: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74563" name="Text Box 3"/>
          <p:cNvSpPr txBox="1">
            <a:spLocks noChangeArrowheads="1"/>
          </p:cNvSpPr>
          <p:nvPr/>
        </p:nvSpPr>
        <p:spPr bwMode="auto">
          <a:xfrm>
            <a:off x="2541588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74564" name="Line 4"/>
          <p:cNvSpPr>
            <a:spLocks noChangeShapeType="1"/>
          </p:cNvSpPr>
          <p:nvPr/>
        </p:nvSpPr>
        <p:spPr bwMode="auto">
          <a:xfrm flipH="1">
            <a:off x="1905000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565" name="Line 5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566" name="Text Box 6"/>
          <p:cNvSpPr txBox="1">
            <a:spLocks noChangeArrowheads="1"/>
          </p:cNvSpPr>
          <p:nvPr/>
        </p:nvSpPr>
        <p:spPr bwMode="auto">
          <a:xfrm>
            <a:off x="1347788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74567" name="Text Box 7"/>
          <p:cNvSpPr txBox="1">
            <a:spLocks noChangeArrowheads="1"/>
          </p:cNvSpPr>
          <p:nvPr/>
        </p:nvSpPr>
        <p:spPr bwMode="auto">
          <a:xfrm>
            <a:off x="3810000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74568" name="Line 8"/>
          <p:cNvSpPr>
            <a:spLocks noChangeShapeType="1"/>
          </p:cNvSpPr>
          <p:nvPr/>
        </p:nvSpPr>
        <p:spPr bwMode="auto">
          <a:xfrm>
            <a:off x="3132138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569" name="Text Box 9"/>
          <p:cNvSpPr txBox="1">
            <a:spLocks noChangeArrowheads="1"/>
          </p:cNvSpPr>
          <p:nvPr/>
        </p:nvSpPr>
        <p:spPr bwMode="auto">
          <a:xfrm>
            <a:off x="1362075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74570" name="Text Box 10"/>
          <p:cNvSpPr txBox="1">
            <a:spLocks noChangeArrowheads="1"/>
          </p:cNvSpPr>
          <p:nvPr/>
        </p:nvSpPr>
        <p:spPr bwMode="auto">
          <a:xfrm>
            <a:off x="3824288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74571" name="Line 11"/>
          <p:cNvSpPr>
            <a:spLocks noChangeShapeType="1"/>
          </p:cNvSpPr>
          <p:nvPr/>
        </p:nvSpPr>
        <p:spPr bwMode="auto">
          <a:xfrm>
            <a:off x="3146425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572" name="Text Box 12"/>
          <p:cNvSpPr txBox="1">
            <a:spLocks noChangeArrowheads="1"/>
          </p:cNvSpPr>
          <p:nvPr/>
        </p:nvSpPr>
        <p:spPr bwMode="auto">
          <a:xfrm>
            <a:off x="1376363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74573" name="Text Box 13"/>
          <p:cNvSpPr txBox="1">
            <a:spLocks noChangeArrowheads="1"/>
          </p:cNvSpPr>
          <p:nvPr/>
        </p:nvSpPr>
        <p:spPr bwMode="auto">
          <a:xfrm>
            <a:off x="3838575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74574" name="Line 14"/>
          <p:cNvSpPr>
            <a:spLocks noChangeShapeType="1"/>
          </p:cNvSpPr>
          <p:nvPr/>
        </p:nvSpPr>
        <p:spPr bwMode="auto">
          <a:xfrm>
            <a:off x="3160713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575" name="Text Box 15"/>
          <p:cNvSpPr txBox="1">
            <a:spLocks noChangeArrowheads="1"/>
          </p:cNvSpPr>
          <p:nvPr/>
        </p:nvSpPr>
        <p:spPr bwMode="auto">
          <a:xfrm>
            <a:off x="1390650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74576" name="Text Box 16"/>
          <p:cNvSpPr txBox="1">
            <a:spLocks noChangeArrowheads="1"/>
          </p:cNvSpPr>
          <p:nvPr/>
        </p:nvSpPr>
        <p:spPr bwMode="auto">
          <a:xfrm>
            <a:off x="3852863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74577" name="Text Box 17"/>
          <p:cNvSpPr txBox="1">
            <a:spLocks noChangeArrowheads="1"/>
          </p:cNvSpPr>
          <p:nvPr/>
        </p:nvSpPr>
        <p:spPr bwMode="auto">
          <a:xfrm>
            <a:off x="1404938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74578" name="Text Box 18"/>
          <p:cNvSpPr txBox="1">
            <a:spLocks noChangeArrowheads="1"/>
          </p:cNvSpPr>
          <p:nvPr/>
        </p:nvSpPr>
        <p:spPr bwMode="auto">
          <a:xfrm>
            <a:off x="2292350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74579" name="Line 19"/>
          <p:cNvSpPr>
            <a:spLocks noChangeShapeType="1"/>
          </p:cNvSpPr>
          <p:nvPr/>
        </p:nvSpPr>
        <p:spPr bwMode="auto">
          <a:xfrm>
            <a:off x="2895600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580" name="Line 20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581" name="Line 21"/>
          <p:cNvSpPr>
            <a:spLocks noChangeShapeType="1"/>
          </p:cNvSpPr>
          <p:nvPr/>
        </p:nvSpPr>
        <p:spPr bwMode="auto">
          <a:xfrm>
            <a:off x="38385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582" name="Line 22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583" name="Line 23"/>
          <p:cNvSpPr>
            <a:spLocks noChangeShapeType="1"/>
          </p:cNvSpPr>
          <p:nvPr/>
        </p:nvSpPr>
        <p:spPr bwMode="auto">
          <a:xfrm>
            <a:off x="18383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584" name="Line 24"/>
          <p:cNvSpPr>
            <a:spLocks noChangeShapeType="1"/>
          </p:cNvSpPr>
          <p:nvPr/>
        </p:nvSpPr>
        <p:spPr bwMode="auto">
          <a:xfrm>
            <a:off x="18573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585" name="Line 25"/>
          <p:cNvSpPr>
            <a:spLocks noChangeShapeType="1"/>
          </p:cNvSpPr>
          <p:nvPr/>
        </p:nvSpPr>
        <p:spPr bwMode="auto">
          <a:xfrm flipH="1">
            <a:off x="2971800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586" name="Line 26"/>
          <p:cNvSpPr>
            <a:spLocks noChangeShapeType="1"/>
          </p:cNvSpPr>
          <p:nvPr/>
        </p:nvSpPr>
        <p:spPr bwMode="auto">
          <a:xfrm>
            <a:off x="1905000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587" name="Line 27"/>
          <p:cNvSpPr>
            <a:spLocks noChangeShapeType="1"/>
          </p:cNvSpPr>
          <p:nvPr/>
        </p:nvSpPr>
        <p:spPr bwMode="auto">
          <a:xfrm flipH="1">
            <a:off x="1981200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588" name="Line 28"/>
          <p:cNvSpPr>
            <a:spLocks noChangeShapeType="1"/>
          </p:cNvSpPr>
          <p:nvPr/>
        </p:nvSpPr>
        <p:spPr bwMode="auto">
          <a:xfrm>
            <a:off x="2895600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232275" y="441325"/>
            <a:ext cx="4464050" cy="4968875"/>
            <a:chOff x="2666" y="278"/>
            <a:chExt cx="2812" cy="3130"/>
          </a:xfrm>
        </p:grpSpPr>
        <p:sp>
          <p:nvSpPr>
            <p:cNvPr id="1474590" name="Line 30"/>
            <p:cNvSpPr>
              <a:spLocks noChangeShapeType="1"/>
            </p:cNvSpPr>
            <p:nvPr/>
          </p:nvSpPr>
          <p:spPr bwMode="auto">
            <a:xfrm>
              <a:off x="4608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591" name="Line 31"/>
            <p:cNvSpPr>
              <a:spLocks noChangeShapeType="1"/>
            </p:cNvSpPr>
            <p:nvPr/>
          </p:nvSpPr>
          <p:spPr bwMode="auto">
            <a:xfrm flipH="1">
              <a:off x="4944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592" name="Text Box 32"/>
            <p:cNvSpPr txBox="1">
              <a:spLocks noChangeArrowheads="1"/>
            </p:cNvSpPr>
            <p:nvPr/>
          </p:nvSpPr>
          <p:spPr bwMode="auto">
            <a:xfrm>
              <a:off x="4128" y="278"/>
              <a:ext cx="1350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Found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Not Handled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Stack </a:t>
              </a:r>
            </a:p>
          </p:txBody>
        </p:sp>
        <p:sp>
          <p:nvSpPr>
            <p:cNvPr id="1474593" name="Text Box 33"/>
            <p:cNvSpPr txBox="1">
              <a:spLocks noChangeArrowheads="1"/>
            </p:cNvSpPr>
            <p:nvPr/>
          </p:nvSpPr>
          <p:spPr bwMode="auto">
            <a:xfrm>
              <a:off x="2666" y="432"/>
              <a:ext cx="98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accent1"/>
                  </a:solidFill>
                  <a:latin typeface="Times New Roman" pitchFamily="35" charset="0"/>
                </a:rPr>
                <a:t>Alg:</a:t>
              </a:r>
              <a:r>
                <a:rPr lang="en-US" sz="2800" b="0">
                  <a:latin typeface="Times New Roman" pitchFamily="35" charset="0"/>
                </a:rPr>
                <a:t> DFS</a:t>
              </a:r>
            </a:p>
          </p:txBody>
        </p:sp>
      </p:grpSp>
      <p:sp>
        <p:nvSpPr>
          <p:cNvPr id="1474594" name="Oval 34"/>
          <p:cNvSpPr>
            <a:spLocks noChangeArrowheads="1"/>
          </p:cNvSpPr>
          <p:nvPr/>
        </p:nvSpPr>
        <p:spPr bwMode="auto">
          <a:xfrm>
            <a:off x="1781175" y="3200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4595" name="Text Box 35"/>
          <p:cNvSpPr txBox="1">
            <a:spLocks noChangeArrowheads="1"/>
          </p:cNvSpPr>
          <p:nvPr/>
        </p:nvSpPr>
        <p:spPr bwMode="auto">
          <a:xfrm>
            <a:off x="7429500" y="48609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74596" name="Text Box 36"/>
          <p:cNvSpPr txBox="1">
            <a:spLocks noChangeArrowheads="1"/>
          </p:cNvSpPr>
          <p:nvPr/>
        </p:nvSpPr>
        <p:spPr bwMode="auto">
          <a:xfrm>
            <a:off x="3867150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74597" name="Oval 37"/>
          <p:cNvSpPr>
            <a:spLocks noChangeArrowheads="1"/>
          </p:cNvSpPr>
          <p:nvPr/>
        </p:nvSpPr>
        <p:spPr bwMode="auto">
          <a:xfrm>
            <a:off x="2819400" y="1295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4598" name="Oval 38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4599" name="Oval 39"/>
          <p:cNvSpPr>
            <a:spLocks noChangeArrowheads="1"/>
          </p:cNvSpPr>
          <p:nvPr/>
        </p:nvSpPr>
        <p:spPr bwMode="auto">
          <a:xfrm>
            <a:off x="3733800" y="2136775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4600" name="Oval 40"/>
          <p:cNvSpPr>
            <a:spLocks noChangeArrowheads="1"/>
          </p:cNvSpPr>
          <p:nvPr/>
        </p:nvSpPr>
        <p:spPr bwMode="auto">
          <a:xfrm>
            <a:off x="1766888" y="2667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4601" name="Oval 41"/>
          <p:cNvSpPr>
            <a:spLocks noChangeArrowheads="1"/>
          </p:cNvSpPr>
          <p:nvPr/>
        </p:nvSpPr>
        <p:spPr bwMode="auto">
          <a:xfrm>
            <a:off x="3762375" y="32035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4602" name="Oval 42"/>
          <p:cNvSpPr>
            <a:spLocks noChangeArrowheads="1"/>
          </p:cNvSpPr>
          <p:nvPr/>
        </p:nvSpPr>
        <p:spPr bwMode="auto">
          <a:xfrm>
            <a:off x="1795463" y="37338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4603" name="Oval 43"/>
          <p:cNvSpPr>
            <a:spLocks noChangeArrowheads="1"/>
          </p:cNvSpPr>
          <p:nvPr/>
        </p:nvSpPr>
        <p:spPr bwMode="auto">
          <a:xfrm>
            <a:off x="3776663" y="37369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4604" name="Oval 44"/>
          <p:cNvSpPr>
            <a:spLocks noChangeArrowheads="1"/>
          </p:cNvSpPr>
          <p:nvPr/>
        </p:nvSpPr>
        <p:spPr bwMode="auto">
          <a:xfrm>
            <a:off x="180975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4605" name="Oval 45"/>
          <p:cNvSpPr>
            <a:spLocks noChangeArrowheads="1"/>
          </p:cNvSpPr>
          <p:nvPr/>
        </p:nvSpPr>
        <p:spPr bwMode="auto">
          <a:xfrm>
            <a:off x="2819400" y="42068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4606" name="Line 46"/>
          <p:cNvSpPr>
            <a:spLocks noChangeShapeType="1"/>
          </p:cNvSpPr>
          <p:nvPr/>
        </p:nvSpPr>
        <p:spPr bwMode="auto">
          <a:xfrm>
            <a:off x="38195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607" name="Oval 47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4608" name="Text Box 48"/>
          <p:cNvSpPr txBox="1">
            <a:spLocks noChangeArrowheads="1"/>
          </p:cNvSpPr>
          <p:nvPr/>
        </p:nvSpPr>
        <p:spPr bwMode="auto">
          <a:xfrm>
            <a:off x="7410450" y="43910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74609" name="Text Box 49"/>
          <p:cNvSpPr txBox="1">
            <a:spLocks noChangeArrowheads="1"/>
          </p:cNvSpPr>
          <p:nvPr/>
        </p:nvSpPr>
        <p:spPr bwMode="auto">
          <a:xfrm>
            <a:off x="4725988" y="5723815"/>
            <a:ext cx="25892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0" dirty="0" err="1">
                <a:latin typeface="Times New Roman" pitchFamily="35" charset="0"/>
              </a:rPr>
              <a:t>b,c,i,j,k,d,e,g,l,f</a:t>
            </a:r>
            <a:endParaRPr lang="en-US" sz="3000" b="0" dirty="0">
              <a:latin typeface="Times New Roman" pitchFamily="35" charset="0"/>
            </a:endParaRPr>
          </a:p>
        </p:txBody>
      </p:sp>
      <p:sp>
        <p:nvSpPr>
          <p:cNvPr id="1474610" name="Oval 50"/>
          <p:cNvSpPr>
            <a:spLocks noChangeArrowheads="1"/>
          </p:cNvSpPr>
          <p:nvPr/>
        </p:nvSpPr>
        <p:spPr bwMode="auto">
          <a:xfrm>
            <a:off x="3748088" y="26701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4611" name="Text Box 51"/>
          <p:cNvSpPr txBox="1">
            <a:spLocks noChangeArrowheads="1"/>
          </p:cNvSpPr>
          <p:nvPr/>
        </p:nvSpPr>
        <p:spPr bwMode="auto">
          <a:xfrm>
            <a:off x="3087688" y="5849938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Linear Order: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474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74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745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474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74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74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5" grpId="0"/>
      <p:bldP spid="147460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75587" name="Text Box 3"/>
          <p:cNvSpPr txBox="1">
            <a:spLocks noChangeArrowheads="1"/>
          </p:cNvSpPr>
          <p:nvPr/>
        </p:nvSpPr>
        <p:spPr bwMode="auto">
          <a:xfrm>
            <a:off x="2541588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75588" name="Line 4"/>
          <p:cNvSpPr>
            <a:spLocks noChangeShapeType="1"/>
          </p:cNvSpPr>
          <p:nvPr/>
        </p:nvSpPr>
        <p:spPr bwMode="auto">
          <a:xfrm flipH="1">
            <a:off x="1905000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5589" name="Line 5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5590" name="Text Box 6"/>
          <p:cNvSpPr txBox="1">
            <a:spLocks noChangeArrowheads="1"/>
          </p:cNvSpPr>
          <p:nvPr/>
        </p:nvSpPr>
        <p:spPr bwMode="auto">
          <a:xfrm>
            <a:off x="1347788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75591" name="Text Box 7"/>
          <p:cNvSpPr txBox="1">
            <a:spLocks noChangeArrowheads="1"/>
          </p:cNvSpPr>
          <p:nvPr/>
        </p:nvSpPr>
        <p:spPr bwMode="auto">
          <a:xfrm>
            <a:off x="3810000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75592" name="Line 8"/>
          <p:cNvSpPr>
            <a:spLocks noChangeShapeType="1"/>
          </p:cNvSpPr>
          <p:nvPr/>
        </p:nvSpPr>
        <p:spPr bwMode="auto">
          <a:xfrm>
            <a:off x="3132138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5593" name="Text Box 9"/>
          <p:cNvSpPr txBox="1">
            <a:spLocks noChangeArrowheads="1"/>
          </p:cNvSpPr>
          <p:nvPr/>
        </p:nvSpPr>
        <p:spPr bwMode="auto">
          <a:xfrm>
            <a:off x="1362075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75594" name="Text Box 10"/>
          <p:cNvSpPr txBox="1">
            <a:spLocks noChangeArrowheads="1"/>
          </p:cNvSpPr>
          <p:nvPr/>
        </p:nvSpPr>
        <p:spPr bwMode="auto">
          <a:xfrm>
            <a:off x="3824288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75595" name="Line 11"/>
          <p:cNvSpPr>
            <a:spLocks noChangeShapeType="1"/>
          </p:cNvSpPr>
          <p:nvPr/>
        </p:nvSpPr>
        <p:spPr bwMode="auto">
          <a:xfrm>
            <a:off x="3146425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5596" name="Text Box 12"/>
          <p:cNvSpPr txBox="1">
            <a:spLocks noChangeArrowheads="1"/>
          </p:cNvSpPr>
          <p:nvPr/>
        </p:nvSpPr>
        <p:spPr bwMode="auto">
          <a:xfrm>
            <a:off x="1376363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75597" name="Text Box 13"/>
          <p:cNvSpPr txBox="1">
            <a:spLocks noChangeArrowheads="1"/>
          </p:cNvSpPr>
          <p:nvPr/>
        </p:nvSpPr>
        <p:spPr bwMode="auto">
          <a:xfrm>
            <a:off x="3838575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75598" name="Line 14"/>
          <p:cNvSpPr>
            <a:spLocks noChangeShapeType="1"/>
          </p:cNvSpPr>
          <p:nvPr/>
        </p:nvSpPr>
        <p:spPr bwMode="auto">
          <a:xfrm>
            <a:off x="3160713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5599" name="Text Box 15"/>
          <p:cNvSpPr txBox="1">
            <a:spLocks noChangeArrowheads="1"/>
          </p:cNvSpPr>
          <p:nvPr/>
        </p:nvSpPr>
        <p:spPr bwMode="auto">
          <a:xfrm>
            <a:off x="1390650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75600" name="Text Box 16"/>
          <p:cNvSpPr txBox="1">
            <a:spLocks noChangeArrowheads="1"/>
          </p:cNvSpPr>
          <p:nvPr/>
        </p:nvSpPr>
        <p:spPr bwMode="auto">
          <a:xfrm>
            <a:off x="3852863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75601" name="Text Box 17"/>
          <p:cNvSpPr txBox="1">
            <a:spLocks noChangeArrowheads="1"/>
          </p:cNvSpPr>
          <p:nvPr/>
        </p:nvSpPr>
        <p:spPr bwMode="auto">
          <a:xfrm>
            <a:off x="1404938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75602" name="Text Box 18"/>
          <p:cNvSpPr txBox="1">
            <a:spLocks noChangeArrowheads="1"/>
          </p:cNvSpPr>
          <p:nvPr/>
        </p:nvSpPr>
        <p:spPr bwMode="auto">
          <a:xfrm>
            <a:off x="2292350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75603" name="Line 19"/>
          <p:cNvSpPr>
            <a:spLocks noChangeShapeType="1"/>
          </p:cNvSpPr>
          <p:nvPr/>
        </p:nvSpPr>
        <p:spPr bwMode="auto">
          <a:xfrm>
            <a:off x="2895600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5604" name="Line 20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5605" name="Line 21"/>
          <p:cNvSpPr>
            <a:spLocks noChangeShapeType="1"/>
          </p:cNvSpPr>
          <p:nvPr/>
        </p:nvSpPr>
        <p:spPr bwMode="auto">
          <a:xfrm>
            <a:off x="38385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5606" name="Line 22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5607" name="Line 23"/>
          <p:cNvSpPr>
            <a:spLocks noChangeShapeType="1"/>
          </p:cNvSpPr>
          <p:nvPr/>
        </p:nvSpPr>
        <p:spPr bwMode="auto">
          <a:xfrm>
            <a:off x="18383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5608" name="Line 24"/>
          <p:cNvSpPr>
            <a:spLocks noChangeShapeType="1"/>
          </p:cNvSpPr>
          <p:nvPr/>
        </p:nvSpPr>
        <p:spPr bwMode="auto">
          <a:xfrm>
            <a:off x="18573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5609" name="Line 25"/>
          <p:cNvSpPr>
            <a:spLocks noChangeShapeType="1"/>
          </p:cNvSpPr>
          <p:nvPr/>
        </p:nvSpPr>
        <p:spPr bwMode="auto">
          <a:xfrm flipH="1">
            <a:off x="2971800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5610" name="Line 26"/>
          <p:cNvSpPr>
            <a:spLocks noChangeShapeType="1"/>
          </p:cNvSpPr>
          <p:nvPr/>
        </p:nvSpPr>
        <p:spPr bwMode="auto">
          <a:xfrm>
            <a:off x="1905000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5611" name="Line 27"/>
          <p:cNvSpPr>
            <a:spLocks noChangeShapeType="1"/>
          </p:cNvSpPr>
          <p:nvPr/>
        </p:nvSpPr>
        <p:spPr bwMode="auto">
          <a:xfrm flipH="1">
            <a:off x="1981200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5612" name="Line 28"/>
          <p:cNvSpPr>
            <a:spLocks noChangeShapeType="1"/>
          </p:cNvSpPr>
          <p:nvPr/>
        </p:nvSpPr>
        <p:spPr bwMode="auto">
          <a:xfrm>
            <a:off x="2895600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232275" y="441325"/>
            <a:ext cx="4464050" cy="4968875"/>
            <a:chOff x="2666" y="278"/>
            <a:chExt cx="2812" cy="3130"/>
          </a:xfrm>
        </p:grpSpPr>
        <p:sp>
          <p:nvSpPr>
            <p:cNvPr id="1475614" name="Line 30"/>
            <p:cNvSpPr>
              <a:spLocks noChangeShapeType="1"/>
            </p:cNvSpPr>
            <p:nvPr/>
          </p:nvSpPr>
          <p:spPr bwMode="auto">
            <a:xfrm>
              <a:off x="4608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615" name="Line 31"/>
            <p:cNvSpPr>
              <a:spLocks noChangeShapeType="1"/>
            </p:cNvSpPr>
            <p:nvPr/>
          </p:nvSpPr>
          <p:spPr bwMode="auto">
            <a:xfrm flipH="1">
              <a:off x="4944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616" name="Text Box 32"/>
            <p:cNvSpPr txBox="1">
              <a:spLocks noChangeArrowheads="1"/>
            </p:cNvSpPr>
            <p:nvPr/>
          </p:nvSpPr>
          <p:spPr bwMode="auto">
            <a:xfrm>
              <a:off x="4128" y="278"/>
              <a:ext cx="1350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Found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Not Handled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Stack </a:t>
              </a:r>
            </a:p>
          </p:txBody>
        </p:sp>
        <p:sp>
          <p:nvSpPr>
            <p:cNvPr id="1475617" name="Text Box 33"/>
            <p:cNvSpPr txBox="1">
              <a:spLocks noChangeArrowheads="1"/>
            </p:cNvSpPr>
            <p:nvPr/>
          </p:nvSpPr>
          <p:spPr bwMode="auto">
            <a:xfrm>
              <a:off x="2666" y="432"/>
              <a:ext cx="98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accent1"/>
                  </a:solidFill>
                  <a:latin typeface="Times New Roman" pitchFamily="35" charset="0"/>
                </a:rPr>
                <a:t>Alg:</a:t>
              </a:r>
              <a:r>
                <a:rPr lang="en-US" sz="2800" b="0">
                  <a:latin typeface="Times New Roman" pitchFamily="35" charset="0"/>
                </a:rPr>
                <a:t> DFS</a:t>
              </a:r>
            </a:p>
          </p:txBody>
        </p:sp>
      </p:grpSp>
      <p:sp>
        <p:nvSpPr>
          <p:cNvPr id="1475618" name="Oval 34"/>
          <p:cNvSpPr>
            <a:spLocks noChangeArrowheads="1"/>
          </p:cNvSpPr>
          <p:nvPr/>
        </p:nvSpPr>
        <p:spPr bwMode="auto">
          <a:xfrm>
            <a:off x="1781175" y="3200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5619" name="Text Box 35"/>
          <p:cNvSpPr txBox="1">
            <a:spLocks noChangeArrowheads="1"/>
          </p:cNvSpPr>
          <p:nvPr/>
        </p:nvSpPr>
        <p:spPr bwMode="auto">
          <a:xfrm>
            <a:off x="7429500" y="48609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75620" name="Text Box 36"/>
          <p:cNvSpPr txBox="1">
            <a:spLocks noChangeArrowheads="1"/>
          </p:cNvSpPr>
          <p:nvPr/>
        </p:nvSpPr>
        <p:spPr bwMode="auto">
          <a:xfrm>
            <a:off x="3867150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75621" name="Oval 37"/>
          <p:cNvSpPr>
            <a:spLocks noChangeArrowheads="1"/>
          </p:cNvSpPr>
          <p:nvPr/>
        </p:nvSpPr>
        <p:spPr bwMode="auto">
          <a:xfrm>
            <a:off x="2819400" y="1295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5622" name="Oval 38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5623" name="Oval 39"/>
          <p:cNvSpPr>
            <a:spLocks noChangeArrowheads="1"/>
          </p:cNvSpPr>
          <p:nvPr/>
        </p:nvSpPr>
        <p:spPr bwMode="auto">
          <a:xfrm>
            <a:off x="3733800" y="21367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5624" name="Oval 40"/>
          <p:cNvSpPr>
            <a:spLocks noChangeArrowheads="1"/>
          </p:cNvSpPr>
          <p:nvPr/>
        </p:nvSpPr>
        <p:spPr bwMode="auto">
          <a:xfrm>
            <a:off x="1766888" y="2667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5625" name="Oval 41"/>
          <p:cNvSpPr>
            <a:spLocks noChangeArrowheads="1"/>
          </p:cNvSpPr>
          <p:nvPr/>
        </p:nvSpPr>
        <p:spPr bwMode="auto">
          <a:xfrm>
            <a:off x="3762375" y="32035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5626" name="Oval 42"/>
          <p:cNvSpPr>
            <a:spLocks noChangeArrowheads="1"/>
          </p:cNvSpPr>
          <p:nvPr/>
        </p:nvSpPr>
        <p:spPr bwMode="auto">
          <a:xfrm>
            <a:off x="1795463" y="37338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5627" name="Oval 43"/>
          <p:cNvSpPr>
            <a:spLocks noChangeArrowheads="1"/>
          </p:cNvSpPr>
          <p:nvPr/>
        </p:nvSpPr>
        <p:spPr bwMode="auto">
          <a:xfrm>
            <a:off x="3776663" y="37369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5628" name="Oval 44"/>
          <p:cNvSpPr>
            <a:spLocks noChangeArrowheads="1"/>
          </p:cNvSpPr>
          <p:nvPr/>
        </p:nvSpPr>
        <p:spPr bwMode="auto">
          <a:xfrm>
            <a:off x="180975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5629" name="Oval 45"/>
          <p:cNvSpPr>
            <a:spLocks noChangeArrowheads="1"/>
          </p:cNvSpPr>
          <p:nvPr/>
        </p:nvSpPr>
        <p:spPr bwMode="auto">
          <a:xfrm>
            <a:off x="2819400" y="42068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5630" name="Line 46"/>
          <p:cNvSpPr>
            <a:spLocks noChangeShapeType="1"/>
          </p:cNvSpPr>
          <p:nvPr/>
        </p:nvSpPr>
        <p:spPr bwMode="auto">
          <a:xfrm>
            <a:off x="38195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5631" name="Oval 47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5632" name="Text Box 48"/>
          <p:cNvSpPr txBox="1">
            <a:spLocks noChangeArrowheads="1"/>
          </p:cNvSpPr>
          <p:nvPr/>
        </p:nvSpPr>
        <p:spPr bwMode="auto">
          <a:xfrm>
            <a:off x="4713945" y="5732574"/>
            <a:ext cx="28686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0" dirty="0" err="1">
                <a:latin typeface="Times New Roman" pitchFamily="35" charset="0"/>
              </a:rPr>
              <a:t>h,b,c</a:t>
            </a:r>
            <a:r>
              <a:rPr lang="en-US" sz="2800" b="0" dirty="0" err="1">
                <a:latin typeface="Times New Roman" pitchFamily="35" charset="0"/>
              </a:rPr>
              <a:t>,</a:t>
            </a:r>
            <a:r>
              <a:rPr lang="en-US" sz="3000" b="0" dirty="0" err="1">
                <a:latin typeface="Times New Roman" pitchFamily="35" charset="0"/>
              </a:rPr>
              <a:t>i,j,k,d,e,g,l,f</a:t>
            </a:r>
            <a:endParaRPr lang="en-US" sz="3000" b="0" dirty="0">
              <a:latin typeface="Times New Roman" pitchFamily="35" charset="0"/>
            </a:endParaRPr>
          </a:p>
        </p:txBody>
      </p:sp>
      <p:sp>
        <p:nvSpPr>
          <p:cNvPr id="1475633" name="Oval 49"/>
          <p:cNvSpPr>
            <a:spLocks noChangeArrowheads="1"/>
          </p:cNvSpPr>
          <p:nvPr/>
        </p:nvSpPr>
        <p:spPr bwMode="auto">
          <a:xfrm>
            <a:off x="3748088" y="26701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5634" name="Text Box 50"/>
          <p:cNvSpPr txBox="1">
            <a:spLocks noChangeArrowheads="1"/>
          </p:cNvSpPr>
          <p:nvPr/>
        </p:nvSpPr>
        <p:spPr bwMode="auto">
          <a:xfrm>
            <a:off x="3087688" y="5849938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Linear Order: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Linear Order</a:t>
            </a:r>
          </a:p>
        </p:txBody>
      </p:sp>
      <p:sp>
        <p:nvSpPr>
          <p:cNvPr id="1476611" name="Text Box 3"/>
          <p:cNvSpPr txBox="1">
            <a:spLocks noChangeArrowheads="1"/>
          </p:cNvSpPr>
          <p:nvPr/>
        </p:nvSpPr>
        <p:spPr bwMode="auto">
          <a:xfrm>
            <a:off x="2541588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76612" name="Line 4"/>
          <p:cNvSpPr>
            <a:spLocks noChangeShapeType="1"/>
          </p:cNvSpPr>
          <p:nvPr/>
        </p:nvSpPr>
        <p:spPr bwMode="auto">
          <a:xfrm flipH="1">
            <a:off x="1905000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6613" name="Line 5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6614" name="Text Box 6"/>
          <p:cNvSpPr txBox="1">
            <a:spLocks noChangeArrowheads="1"/>
          </p:cNvSpPr>
          <p:nvPr/>
        </p:nvSpPr>
        <p:spPr bwMode="auto">
          <a:xfrm>
            <a:off x="1347788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76615" name="Text Box 7"/>
          <p:cNvSpPr txBox="1">
            <a:spLocks noChangeArrowheads="1"/>
          </p:cNvSpPr>
          <p:nvPr/>
        </p:nvSpPr>
        <p:spPr bwMode="auto">
          <a:xfrm>
            <a:off x="3810000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76616" name="Line 8"/>
          <p:cNvSpPr>
            <a:spLocks noChangeShapeType="1"/>
          </p:cNvSpPr>
          <p:nvPr/>
        </p:nvSpPr>
        <p:spPr bwMode="auto">
          <a:xfrm>
            <a:off x="3132138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6617" name="Text Box 9"/>
          <p:cNvSpPr txBox="1">
            <a:spLocks noChangeArrowheads="1"/>
          </p:cNvSpPr>
          <p:nvPr/>
        </p:nvSpPr>
        <p:spPr bwMode="auto">
          <a:xfrm>
            <a:off x="1362075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76618" name="Text Box 10"/>
          <p:cNvSpPr txBox="1">
            <a:spLocks noChangeArrowheads="1"/>
          </p:cNvSpPr>
          <p:nvPr/>
        </p:nvSpPr>
        <p:spPr bwMode="auto">
          <a:xfrm>
            <a:off x="3824288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76619" name="Line 11"/>
          <p:cNvSpPr>
            <a:spLocks noChangeShapeType="1"/>
          </p:cNvSpPr>
          <p:nvPr/>
        </p:nvSpPr>
        <p:spPr bwMode="auto">
          <a:xfrm>
            <a:off x="3146425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6620" name="Text Box 12"/>
          <p:cNvSpPr txBox="1">
            <a:spLocks noChangeArrowheads="1"/>
          </p:cNvSpPr>
          <p:nvPr/>
        </p:nvSpPr>
        <p:spPr bwMode="auto">
          <a:xfrm>
            <a:off x="1376363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76621" name="Text Box 13"/>
          <p:cNvSpPr txBox="1">
            <a:spLocks noChangeArrowheads="1"/>
          </p:cNvSpPr>
          <p:nvPr/>
        </p:nvSpPr>
        <p:spPr bwMode="auto">
          <a:xfrm>
            <a:off x="3838575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76622" name="Line 14"/>
          <p:cNvSpPr>
            <a:spLocks noChangeShapeType="1"/>
          </p:cNvSpPr>
          <p:nvPr/>
        </p:nvSpPr>
        <p:spPr bwMode="auto">
          <a:xfrm>
            <a:off x="3160713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6623" name="Text Box 15"/>
          <p:cNvSpPr txBox="1">
            <a:spLocks noChangeArrowheads="1"/>
          </p:cNvSpPr>
          <p:nvPr/>
        </p:nvSpPr>
        <p:spPr bwMode="auto">
          <a:xfrm>
            <a:off x="1390650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76624" name="Text Box 16"/>
          <p:cNvSpPr txBox="1">
            <a:spLocks noChangeArrowheads="1"/>
          </p:cNvSpPr>
          <p:nvPr/>
        </p:nvSpPr>
        <p:spPr bwMode="auto">
          <a:xfrm>
            <a:off x="3852863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76625" name="Text Box 17"/>
          <p:cNvSpPr txBox="1">
            <a:spLocks noChangeArrowheads="1"/>
          </p:cNvSpPr>
          <p:nvPr/>
        </p:nvSpPr>
        <p:spPr bwMode="auto">
          <a:xfrm>
            <a:off x="1404938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76626" name="Text Box 18"/>
          <p:cNvSpPr txBox="1">
            <a:spLocks noChangeArrowheads="1"/>
          </p:cNvSpPr>
          <p:nvPr/>
        </p:nvSpPr>
        <p:spPr bwMode="auto">
          <a:xfrm>
            <a:off x="2292350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76627" name="Line 19"/>
          <p:cNvSpPr>
            <a:spLocks noChangeShapeType="1"/>
          </p:cNvSpPr>
          <p:nvPr/>
        </p:nvSpPr>
        <p:spPr bwMode="auto">
          <a:xfrm>
            <a:off x="2895600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6628" name="Line 20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6629" name="Line 21"/>
          <p:cNvSpPr>
            <a:spLocks noChangeShapeType="1"/>
          </p:cNvSpPr>
          <p:nvPr/>
        </p:nvSpPr>
        <p:spPr bwMode="auto">
          <a:xfrm>
            <a:off x="38385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6630" name="Line 22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6631" name="Line 23"/>
          <p:cNvSpPr>
            <a:spLocks noChangeShapeType="1"/>
          </p:cNvSpPr>
          <p:nvPr/>
        </p:nvSpPr>
        <p:spPr bwMode="auto">
          <a:xfrm>
            <a:off x="18383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6632" name="Line 24"/>
          <p:cNvSpPr>
            <a:spLocks noChangeShapeType="1"/>
          </p:cNvSpPr>
          <p:nvPr/>
        </p:nvSpPr>
        <p:spPr bwMode="auto">
          <a:xfrm>
            <a:off x="18573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6633" name="Line 25"/>
          <p:cNvSpPr>
            <a:spLocks noChangeShapeType="1"/>
          </p:cNvSpPr>
          <p:nvPr/>
        </p:nvSpPr>
        <p:spPr bwMode="auto">
          <a:xfrm flipH="1">
            <a:off x="2971800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6634" name="Line 26"/>
          <p:cNvSpPr>
            <a:spLocks noChangeShapeType="1"/>
          </p:cNvSpPr>
          <p:nvPr/>
        </p:nvSpPr>
        <p:spPr bwMode="auto">
          <a:xfrm>
            <a:off x="1905000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6635" name="Line 27"/>
          <p:cNvSpPr>
            <a:spLocks noChangeShapeType="1"/>
          </p:cNvSpPr>
          <p:nvPr/>
        </p:nvSpPr>
        <p:spPr bwMode="auto">
          <a:xfrm flipH="1">
            <a:off x="1981200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6636" name="Line 28"/>
          <p:cNvSpPr>
            <a:spLocks noChangeShapeType="1"/>
          </p:cNvSpPr>
          <p:nvPr/>
        </p:nvSpPr>
        <p:spPr bwMode="auto">
          <a:xfrm>
            <a:off x="2895600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232275" y="441325"/>
            <a:ext cx="4464050" cy="4968875"/>
            <a:chOff x="2666" y="278"/>
            <a:chExt cx="2812" cy="3130"/>
          </a:xfrm>
        </p:grpSpPr>
        <p:sp>
          <p:nvSpPr>
            <p:cNvPr id="1476638" name="Line 30"/>
            <p:cNvSpPr>
              <a:spLocks noChangeShapeType="1"/>
            </p:cNvSpPr>
            <p:nvPr/>
          </p:nvSpPr>
          <p:spPr bwMode="auto">
            <a:xfrm>
              <a:off x="4608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6639" name="Line 31"/>
            <p:cNvSpPr>
              <a:spLocks noChangeShapeType="1"/>
            </p:cNvSpPr>
            <p:nvPr/>
          </p:nvSpPr>
          <p:spPr bwMode="auto">
            <a:xfrm flipH="1">
              <a:off x="4944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6640" name="Text Box 32"/>
            <p:cNvSpPr txBox="1">
              <a:spLocks noChangeArrowheads="1"/>
            </p:cNvSpPr>
            <p:nvPr/>
          </p:nvSpPr>
          <p:spPr bwMode="auto">
            <a:xfrm>
              <a:off x="4128" y="278"/>
              <a:ext cx="1350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Found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Not Handled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Stack </a:t>
              </a:r>
            </a:p>
          </p:txBody>
        </p:sp>
        <p:sp>
          <p:nvSpPr>
            <p:cNvPr id="1476641" name="Text Box 33"/>
            <p:cNvSpPr txBox="1">
              <a:spLocks noChangeArrowheads="1"/>
            </p:cNvSpPr>
            <p:nvPr/>
          </p:nvSpPr>
          <p:spPr bwMode="auto">
            <a:xfrm>
              <a:off x="2666" y="432"/>
              <a:ext cx="98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accent1"/>
                  </a:solidFill>
                  <a:latin typeface="Times New Roman" pitchFamily="35" charset="0"/>
                </a:rPr>
                <a:t>Alg:</a:t>
              </a:r>
              <a:r>
                <a:rPr lang="en-US" sz="2800" b="0">
                  <a:latin typeface="Times New Roman" pitchFamily="35" charset="0"/>
                </a:rPr>
                <a:t> DFS</a:t>
              </a:r>
            </a:p>
          </p:txBody>
        </p:sp>
      </p:grpSp>
      <p:sp>
        <p:nvSpPr>
          <p:cNvPr id="1476642" name="Oval 34"/>
          <p:cNvSpPr>
            <a:spLocks noChangeArrowheads="1"/>
          </p:cNvSpPr>
          <p:nvPr/>
        </p:nvSpPr>
        <p:spPr bwMode="auto">
          <a:xfrm>
            <a:off x="1781175" y="3200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6643" name="Text Box 35"/>
          <p:cNvSpPr txBox="1">
            <a:spLocks noChangeArrowheads="1"/>
          </p:cNvSpPr>
          <p:nvPr/>
        </p:nvSpPr>
        <p:spPr bwMode="auto">
          <a:xfrm>
            <a:off x="3867150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76644" name="Oval 36"/>
          <p:cNvSpPr>
            <a:spLocks noChangeArrowheads="1"/>
          </p:cNvSpPr>
          <p:nvPr/>
        </p:nvSpPr>
        <p:spPr bwMode="auto">
          <a:xfrm>
            <a:off x="2819400" y="1295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6645" name="Oval 37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6646" name="Oval 38"/>
          <p:cNvSpPr>
            <a:spLocks noChangeArrowheads="1"/>
          </p:cNvSpPr>
          <p:nvPr/>
        </p:nvSpPr>
        <p:spPr bwMode="auto">
          <a:xfrm>
            <a:off x="3733800" y="21367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6647" name="Oval 39"/>
          <p:cNvSpPr>
            <a:spLocks noChangeArrowheads="1"/>
          </p:cNvSpPr>
          <p:nvPr/>
        </p:nvSpPr>
        <p:spPr bwMode="auto">
          <a:xfrm>
            <a:off x="1766888" y="2667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6648" name="Oval 40"/>
          <p:cNvSpPr>
            <a:spLocks noChangeArrowheads="1"/>
          </p:cNvSpPr>
          <p:nvPr/>
        </p:nvSpPr>
        <p:spPr bwMode="auto">
          <a:xfrm>
            <a:off x="3762375" y="32035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6649" name="Oval 41"/>
          <p:cNvSpPr>
            <a:spLocks noChangeArrowheads="1"/>
          </p:cNvSpPr>
          <p:nvPr/>
        </p:nvSpPr>
        <p:spPr bwMode="auto">
          <a:xfrm>
            <a:off x="1795463" y="37338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6650" name="Oval 42"/>
          <p:cNvSpPr>
            <a:spLocks noChangeArrowheads="1"/>
          </p:cNvSpPr>
          <p:nvPr/>
        </p:nvSpPr>
        <p:spPr bwMode="auto">
          <a:xfrm>
            <a:off x="3776663" y="37369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6651" name="Oval 43"/>
          <p:cNvSpPr>
            <a:spLocks noChangeArrowheads="1"/>
          </p:cNvSpPr>
          <p:nvPr/>
        </p:nvSpPr>
        <p:spPr bwMode="auto">
          <a:xfrm>
            <a:off x="180975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6652" name="Oval 44"/>
          <p:cNvSpPr>
            <a:spLocks noChangeArrowheads="1"/>
          </p:cNvSpPr>
          <p:nvPr/>
        </p:nvSpPr>
        <p:spPr bwMode="auto">
          <a:xfrm>
            <a:off x="2819400" y="42068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6653" name="Line 45"/>
          <p:cNvSpPr>
            <a:spLocks noChangeShapeType="1"/>
          </p:cNvSpPr>
          <p:nvPr/>
        </p:nvSpPr>
        <p:spPr bwMode="auto">
          <a:xfrm>
            <a:off x="38195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6654" name="Oval 46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6655" name="Text Box 47"/>
          <p:cNvSpPr txBox="1">
            <a:spLocks noChangeArrowheads="1"/>
          </p:cNvSpPr>
          <p:nvPr/>
        </p:nvSpPr>
        <p:spPr bwMode="auto">
          <a:xfrm>
            <a:off x="4878388" y="5697538"/>
            <a:ext cx="3140075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0" dirty="0" err="1">
                <a:latin typeface="Times New Roman" pitchFamily="35" charset="0"/>
              </a:rPr>
              <a:t>a,h,b,c,i,j,k,d,e,g,l,f</a:t>
            </a:r>
            <a:endParaRPr lang="en-US" sz="3000" b="0" dirty="0">
              <a:latin typeface="Times New Roman" pitchFamily="35" charset="0"/>
            </a:endParaRPr>
          </a:p>
        </p:txBody>
      </p:sp>
      <p:sp>
        <p:nvSpPr>
          <p:cNvPr id="1476656" name="Text Box 48"/>
          <p:cNvSpPr txBox="1">
            <a:spLocks noChangeArrowheads="1"/>
          </p:cNvSpPr>
          <p:nvPr/>
        </p:nvSpPr>
        <p:spPr bwMode="auto">
          <a:xfrm>
            <a:off x="8018463" y="5727700"/>
            <a:ext cx="1093787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  <a:latin typeface="Times New Roman" pitchFamily="35" charset="0"/>
              </a:rPr>
              <a:t>Done!</a:t>
            </a:r>
          </a:p>
        </p:txBody>
      </p:sp>
      <p:sp>
        <p:nvSpPr>
          <p:cNvPr id="1476657" name="Oval 49"/>
          <p:cNvSpPr>
            <a:spLocks noChangeArrowheads="1"/>
          </p:cNvSpPr>
          <p:nvPr/>
        </p:nvSpPr>
        <p:spPr bwMode="auto">
          <a:xfrm>
            <a:off x="3748088" y="26701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76658" name="Text Box 50"/>
          <p:cNvSpPr txBox="1">
            <a:spLocks noChangeArrowheads="1"/>
          </p:cNvSpPr>
          <p:nvPr/>
        </p:nvSpPr>
        <p:spPr bwMode="auto">
          <a:xfrm>
            <a:off x="3087688" y="5849938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Linear Order: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Algorithm for </a:t>
            </a:r>
            <a:r>
              <a:rPr lang="en-US" dirty="0" err="1" smtClean="0"/>
              <a:t>Topologial</a:t>
            </a:r>
            <a:r>
              <a:rPr lang="en-US" dirty="0" smtClean="0"/>
              <a:t> Sort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sense.  But how do we prove that it works?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77635" name="Line 3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7636" name="Line 4"/>
          <p:cNvSpPr>
            <a:spLocks noChangeShapeType="1"/>
          </p:cNvSpPr>
          <p:nvPr/>
        </p:nvSpPr>
        <p:spPr bwMode="auto">
          <a:xfrm flipH="1">
            <a:off x="78486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7637" name="Text Box 5"/>
          <p:cNvSpPr txBox="1">
            <a:spLocks noChangeArrowheads="1"/>
          </p:cNvSpPr>
          <p:nvPr/>
        </p:nvSpPr>
        <p:spPr bwMode="auto">
          <a:xfrm>
            <a:off x="6553200" y="441325"/>
            <a:ext cx="2143125" cy="1463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</a:p>
        </p:txBody>
      </p:sp>
      <p:sp>
        <p:nvSpPr>
          <p:cNvPr id="1477638" name="Text Box 6"/>
          <p:cNvSpPr txBox="1">
            <a:spLocks noChangeArrowheads="1"/>
          </p:cNvSpPr>
          <p:nvPr/>
        </p:nvSpPr>
        <p:spPr bwMode="auto">
          <a:xfrm>
            <a:off x="685800" y="1049338"/>
            <a:ext cx="5645150" cy="2654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solidFill>
                  <a:schemeClr val="accent1"/>
                </a:solidFill>
                <a:latin typeface="Times New Roman" pitchFamily="35" charset="0"/>
              </a:rPr>
              <a:t>Proof:</a:t>
            </a:r>
          </a:p>
          <a:p>
            <a:pPr>
              <a:buFontTx/>
              <a:buChar char="•"/>
            </a:pPr>
            <a:r>
              <a:rPr lang="en-US" sz="2800" b="0">
                <a:latin typeface="Times New Roman" pitchFamily="35" charset="0"/>
              </a:rPr>
              <a:t>Case 1: u goes on stack first before v.</a:t>
            </a:r>
          </a:p>
          <a:p>
            <a:pPr lvl="1">
              <a:buFontTx/>
              <a:buChar char="•"/>
            </a:pPr>
            <a:r>
              <a:rPr lang="en-US" sz="2800" b="0">
                <a:latin typeface="Times New Roman" pitchFamily="35" charset="0"/>
              </a:rPr>
              <a:t>Because of edge,</a:t>
            </a:r>
          </a:p>
          <a:p>
            <a:pPr lvl="1"/>
            <a:r>
              <a:rPr lang="en-US" sz="2800" b="0">
                <a:latin typeface="Times New Roman" pitchFamily="35" charset="0"/>
              </a:rPr>
              <a:t>    v goes on before u comes off</a:t>
            </a:r>
          </a:p>
          <a:p>
            <a:pPr lvl="1">
              <a:buFontTx/>
              <a:buChar char="•"/>
            </a:pPr>
            <a:r>
              <a:rPr lang="en-US" sz="2800" b="0">
                <a:latin typeface="Times New Roman" pitchFamily="35" charset="0"/>
              </a:rPr>
              <a:t>v comes off before u comes off</a:t>
            </a:r>
          </a:p>
          <a:p>
            <a:pPr lvl="1">
              <a:buFontTx/>
              <a:buChar char="•"/>
            </a:pPr>
            <a:r>
              <a:rPr lang="en-US" sz="2800" b="0">
                <a:latin typeface="Times New Roman" pitchFamily="35" charset="0"/>
              </a:rPr>
              <a:t>v goes after u in order. </a:t>
            </a:r>
            <a:r>
              <a:rPr lang="en-US" sz="2800" b="0">
                <a:latin typeface="Times New Roman" pitchFamily="35" charset="0"/>
                <a:sym typeface="Wingdings" pitchFamily="35" charset="2"/>
              </a:rPr>
              <a:t></a:t>
            </a:r>
            <a:endParaRPr lang="en-US" sz="2800" b="0">
              <a:latin typeface="Times New Roman" pitchFamily="35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60600" y="5756275"/>
            <a:ext cx="1701800" cy="568325"/>
            <a:chOff x="1132" y="698"/>
            <a:chExt cx="1072" cy="358"/>
          </a:xfrm>
        </p:grpSpPr>
        <p:sp>
          <p:nvSpPr>
            <p:cNvPr id="1477640" name="Text Box 8"/>
            <p:cNvSpPr txBox="1">
              <a:spLocks noChangeArrowheads="1"/>
            </p:cNvSpPr>
            <p:nvPr/>
          </p:nvSpPr>
          <p:spPr bwMode="auto">
            <a:xfrm>
              <a:off x="1132" y="698"/>
              <a:ext cx="236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0">
                  <a:latin typeface="Times New Roman" pitchFamily="35" charset="0"/>
                </a:rPr>
                <a:t>u</a:t>
              </a:r>
            </a:p>
          </p:txBody>
        </p:sp>
        <p:sp>
          <p:nvSpPr>
            <p:cNvPr id="1477641" name="Text Box 9"/>
            <p:cNvSpPr txBox="1">
              <a:spLocks noChangeArrowheads="1"/>
            </p:cNvSpPr>
            <p:nvPr/>
          </p:nvSpPr>
          <p:spPr bwMode="auto">
            <a:xfrm>
              <a:off x="1968" y="710"/>
              <a:ext cx="236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0">
                  <a:latin typeface="Times New Roman" pitchFamily="35" charset="0"/>
                </a:rPr>
                <a:t>v</a:t>
              </a:r>
            </a:p>
          </p:txBody>
        </p:sp>
        <p:sp>
          <p:nvSpPr>
            <p:cNvPr id="1477642" name="Line 10"/>
            <p:cNvSpPr>
              <a:spLocks noChangeShapeType="1"/>
            </p:cNvSpPr>
            <p:nvPr/>
          </p:nvSpPr>
          <p:spPr bwMode="auto">
            <a:xfrm>
              <a:off x="1383" y="912"/>
              <a:ext cx="489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7643" name="Oval 11"/>
            <p:cNvSpPr>
              <a:spLocks noChangeArrowheads="1"/>
            </p:cNvSpPr>
            <p:nvPr/>
          </p:nvSpPr>
          <p:spPr bwMode="auto">
            <a:xfrm>
              <a:off x="1335" y="864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3000" b="0">
                <a:latin typeface="Times New Roman" pitchFamily="35" charset="0"/>
              </a:endParaRPr>
            </a:p>
          </p:txBody>
        </p:sp>
        <p:sp>
          <p:nvSpPr>
            <p:cNvPr id="1477644" name="Oval 12"/>
            <p:cNvSpPr>
              <a:spLocks noChangeArrowheads="1"/>
            </p:cNvSpPr>
            <p:nvPr/>
          </p:nvSpPr>
          <p:spPr bwMode="auto">
            <a:xfrm>
              <a:off x="1872" y="864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3000" b="0">
                <a:latin typeface="Times New Roman" pitchFamily="35" charset="0"/>
              </a:endParaRPr>
            </a:p>
          </p:txBody>
        </p:sp>
      </p:grpSp>
      <p:sp>
        <p:nvSpPr>
          <p:cNvPr id="1477645" name="Text Box 13"/>
          <p:cNvSpPr txBox="1">
            <a:spLocks noChangeArrowheads="1"/>
          </p:cNvSpPr>
          <p:nvPr/>
        </p:nvSpPr>
        <p:spPr bwMode="auto">
          <a:xfrm>
            <a:off x="5505450" y="6186488"/>
            <a:ext cx="717550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Times New Roman" pitchFamily="35" charset="0"/>
              </a:rPr>
              <a:t>v…</a:t>
            </a:r>
          </a:p>
        </p:txBody>
      </p:sp>
      <p:sp>
        <p:nvSpPr>
          <p:cNvPr id="1477646" name="Text Box 14"/>
          <p:cNvSpPr txBox="1">
            <a:spLocks noChangeArrowheads="1"/>
          </p:cNvSpPr>
          <p:nvPr/>
        </p:nvSpPr>
        <p:spPr bwMode="auto">
          <a:xfrm>
            <a:off x="5029200" y="6186488"/>
            <a:ext cx="717550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latin typeface="Times New Roman" pitchFamily="35" charset="0"/>
              </a:rPr>
              <a:t>u…</a:t>
            </a:r>
          </a:p>
        </p:txBody>
      </p:sp>
      <p:sp>
        <p:nvSpPr>
          <p:cNvPr id="1477647" name="Rectangle 15"/>
          <p:cNvSpPr>
            <a:spLocks noChangeArrowheads="1"/>
          </p:cNvSpPr>
          <p:nvPr/>
        </p:nvSpPr>
        <p:spPr bwMode="auto">
          <a:xfrm>
            <a:off x="1752600" y="1047750"/>
            <a:ext cx="296386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accent1"/>
                </a:solidFill>
                <a:latin typeface="Times New Roman" pitchFamily="35" charset="0"/>
              </a:rPr>
              <a:t>Consider each edge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239000" y="3657600"/>
            <a:ext cx="552450" cy="996950"/>
            <a:chOff x="4560" y="2304"/>
            <a:chExt cx="348" cy="628"/>
          </a:xfrm>
        </p:grpSpPr>
        <p:sp>
          <p:nvSpPr>
            <p:cNvPr id="1477649" name="Text Box 17"/>
            <p:cNvSpPr txBox="1">
              <a:spLocks noChangeArrowheads="1"/>
            </p:cNvSpPr>
            <p:nvPr/>
          </p:nvSpPr>
          <p:spPr bwMode="auto">
            <a:xfrm>
              <a:off x="4672" y="2304"/>
              <a:ext cx="236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0">
                  <a:latin typeface="Times New Roman" pitchFamily="35" charset="0"/>
                </a:rPr>
                <a:t>v</a:t>
              </a:r>
            </a:p>
          </p:txBody>
        </p:sp>
        <p:sp>
          <p:nvSpPr>
            <p:cNvPr id="1477650" name="Text Box 18"/>
            <p:cNvSpPr txBox="1">
              <a:spLocks noChangeArrowheads="1"/>
            </p:cNvSpPr>
            <p:nvPr/>
          </p:nvSpPr>
          <p:spPr bwMode="auto">
            <a:xfrm rot="-5400000">
              <a:off x="4554" y="2598"/>
              <a:ext cx="340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latin typeface="Times New Roman" pitchFamily="35" charset="0"/>
                </a:rPr>
                <a:t>…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248525" y="4486275"/>
            <a:ext cx="536575" cy="930275"/>
            <a:chOff x="4566" y="2826"/>
            <a:chExt cx="338" cy="586"/>
          </a:xfrm>
        </p:grpSpPr>
        <p:sp>
          <p:nvSpPr>
            <p:cNvPr id="1477652" name="Text Box 20"/>
            <p:cNvSpPr txBox="1">
              <a:spLocks noChangeArrowheads="1"/>
            </p:cNvSpPr>
            <p:nvPr/>
          </p:nvSpPr>
          <p:spPr bwMode="auto">
            <a:xfrm>
              <a:off x="4668" y="2826"/>
              <a:ext cx="236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0">
                  <a:latin typeface="Times New Roman" pitchFamily="35" charset="0"/>
                </a:rPr>
                <a:t>u</a:t>
              </a:r>
            </a:p>
          </p:txBody>
        </p:sp>
        <p:sp>
          <p:nvSpPr>
            <p:cNvPr id="1477653" name="Text Box 21"/>
            <p:cNvSpPr txBox="1">
              <a:spLocks noChangeArrowheads="1"/>
            </p:cNvSpPr>
            <p:nvPr/>
          </p:nvSpPr>
          <p:spPr bwMode="auto">
            <a:xfrm rot="-5400000">
              <a:off x="4560" y="3078"/>
              <a:ext cx="340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latin typeface="Times New Roman" pitchFamily="35" charset="0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7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7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7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77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77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7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77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77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77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77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7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7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7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7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77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77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7645" grpId="0"/>
      <p:bldP spid="1477646" grpId="0"/>
      <p:bldP spid="147764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78659" name="Line 3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8660" name="Line 4"/>
          <p:cNvSpPr>
            <a:spLocks noChangeShapeType="1"/>
          </p:cNvSpPr>
          <p:nvPr/>
        </p:nvSpPr>
        <p:spPr bwMode="auto">
          <a:xfrm flipH="1">
            <a:off x="78486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8661" name="Text Box 5"/>
          <p:cNvSpPr txBox="1">
            <a:spLocks noChangeArrowheads="1"/>
          </p:cNvSpPr>
          <p:nvPr/>
        </p:nvSpPr>
        <p:spPr bwMode="auto">
          <a:xfrm>
            <a:off x="6553200" y="441325"/>
            <a:ext cx="2143125" cy="1463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</a:p>
        </p:txBody>
      </p:sp>
      <p:sp>
        <p:nvSpPr>
          <p:cNvPr id="1478662" name="Text Box 6"/>
          <p:cNvSpPr txBox="1">
            <a:spLocks noChangeArrowheads="1"/>
          </p:cNvSpPr>
          <p:nvPr/>
        </p:nvSpPr>
        <p:spPr bwMode="auto">
          <a:xfrm>
            <a:off x="685800" y="1049338"/>
            <a:ext cx="5645150" cy="2227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solidFill>
                  <a:schemeClr val="accent1"/>
                </a:solidFill>
                <a:latin typeface="Times New Roman" pitchFamily="35" charset="0"/>
              </a:rPr>
              <a:t>Proof:</a:t>
            </a:r>
          </a:p>
          <a:p>
            <a:pPr>
              <a:buFontTx/>
              <a:buChar char="•"/>
            </a:pPr>
            <a:r>
              <a:rPr lang="en-US" sz="2800" b="0">
                <a:latin typeface="Times New Roman" pitchFamily="35" charset="0"/>
              </a:rPr>
              <a:t>Case 1: u goes on stack first before v.</a:t>
            </a:r>
          </a:p>
          <a:p>
            <a:pPr>
              <a:buFontTx/>
              <a:buChar char="•"/>
            </a:pPr>
            <a:r>
              <a:rPr lang="en-US" sz="2800" b="0">
                <a:latin typeface="Times New Roman" pitchFamily="35" charset="0"/>
              </a:rPr>
              <a:t>Case 2: v goes on stack first before u.</a:t>
            </a:r>
          </a:p>
          <a:p>
            <a:r>
              <a:rPr lang="en-US" sz="2800" b="0">
                <a:latin typeface="Times New Roman" pitchFamily="35" charset="0"/>
              </a:rPr>
              <a:t>             v comes off before u goes on.</a:t>
            </a:r>
          </a:p>
          <a:p>
            <a:pPr lvl="1">
              <a:buFontTx/>
              <a:buChar char="•"/>
            </a:pPr>
            <a:r>
              <a:rPr lang="en-US" sz="2800" b="0">
                <a:latin typeface="Times New Roman" pitchFamily="35" charset="0"/>
              </a:rPr>
              <a:t>v goes after u in order. </a:t>
            </a:r>
            <a:r>
              <a:rPr lang="en-US" sz="2800" b="0">
                <a:latin typeface="Times New Roman" pitchFamily="35" charset="0"/>
                <a:sym typeface="Wingdings" pitchFamily="35" charset="2"/>
              </a:rPr>
              <a:t>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60600" y="5756275"/>
            <a:ext cx="1701800" cy="568325"/>
            <a:chOff x="1132" y="698"/>
            <a:chExt cx="1072" cy="358"/>
          </a:xfrm>
        </p:grpSpPr>
        <p:sp>
          <p:nvSpPr>
            <p:cNvPr id="1478664" name="Text Box 8"/>
            <p:cNvSpPr txBox="1">
              <a:spLocks noChangeArrowheads="1"/>
            </p:cNvSpPr>
            <p:nvPr/>
          </p:nvSpPr>
          <p:spPr bwMode="auto">
            <a:xfrm>
              <a:off x="1132" y="698"/>
              <a:ext cx="236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0">
                  <a:latin typeface="Times New Roman" pitchFamily="35" charset="0"/>
                </a:rPr>
                <a:t>u</a:t>
              </a:r>
            </a:p>
          </p:txBody>
        </p:sp>
        <p:sp>
          <p:nvSpPr>
            <p:cNvPr id="1478665" name="Text Box 9"/>
            <p:cNvSpPr txBox="1">
              <a:spLocks noChangeArrowheads="1"/>
            </p:cNvSpPr>
            <p:nvPr/>
          </p:nvSpPr>
          <p:spPr bwMode="auto">
            <a:xfrm>
              <a:off x="1968" y="710"/>
              <a:ext cx="236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0">
                  <a:latin typeface="Times New Roman" pitchFamily="35" charset="0"/>
                </a:rPr>
                <a:t>v</a:t>
              </a:r>
            </a:p>
          </p:txBody>
        </p:sp>
        <p:sp>
          <p:nvSpPr>
            <p:cNvPr id="1478666" name="Line 10"/>
            <p:cNvSpPr>
              <a:spLocks noChangeShapeType="1"/>
            </p:cNvSpPr>
            <p:nvPr/>
          </p:nvSpPr>
          <p:spPr bwMode="auto">
            <a:xfrm>
              <a:off x="1383" y="912"/>
              <a:ext cx="489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8667" name="Oval 11"/>
            <p:cNvSpPr>
              <a:spLocks noChangeArrowheads="1"/>
            </p:cNvSpPr>
            <p:nvPr/>
          </p:nvSpPr>
          <p:spPr bwMode="auto">
            <a:xfrm>
              <a:off x="1335" y="864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3000" b="0">
                <a:latin typeface="Times New Roman" pitchFamily="35" charset="0"/>
              </a:endParaRPr>
            </a:p>
          </p:txBody>
        </p:sp>
        <p:sp>
          <p:nvSpPr>
            <p:cNvPr id="1478668" name="Oval 12"/>
            <p:cNvSpPr>
              <a:spLocks noChangeArrowheads="1"/>
            </p:cNvSpPr>
            <p:nvPr/>
          </p:nvSpPr>
          <p:spPr bwMode="auto">
            <a:xfrm>
              <a:off x="1872" y="864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3000" b="0">
                <a:latin typeface="Times New Roman" pitchFamily="35" charset="0"/>
              </a:endParaRPr>
            </a:p>
          </p:txBody>
        </p:sp>
      </p:grpSp>
      <p:sp>
        <p:nvSpPr>
          <p:cNvPr id="1478669" name="Text Box 13"/>
          <p:cNvSpPr txBox="1">
            <a:spLocks noChangeArrowheads="1"/>
          </p:cNvSpPr>
          <p:nvPr/>
        </p:nvSpPr>
        <p:spPr bwMode="auto">
          <a:xfrm>
            <a:off x="5505450" y="6186488"/>
            <a:ext cx="717550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Times New Roman" pitchFamily="35" charset="0"/>
              </a:rPr>
              <a:t>v…</a:t>
            </a:r>
          </a:p>
        </p:txBody>
      </p:sp>
      <p:sp>
        <p:nvSpPr>
          <p:cNvPr id="1478670" name="Text Box 14"/>
          <p:cNvSpPr txBox="1">
            <a:spLocks noChangeArrowheads="1"/>
          </p:cNvSpPr>
          <p:nvPr/>
        </p:nvSpPr>
        <p:spPr bwMode="auto">
          <a:xfrm>
            <a:off x="5029200" y="6186488"/>
            <a:ext cx="717550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latin typeface="Times New Roman" pitchFamily="35" charset="0"/>
              </a:rPr>
              <a:t>u…</a:t>
            </a:r>
          </a:p>
        </p:txBody>
      </p:sp>
      <p:sp>
        <p:nvSpPr>
          <p:cNvPr id="1478671" name="Rectangle 15"/>
          <p:cNvSpPr>
            <a:spLocks noChangeArrowheads="1"/>
          </p:cNvSpPr>
          <p:nvPr/>
        </p:nvSpPr>
        <p:spPr bwMode="auto">
          <a:xfrm>
            <a:off x="1752600" y="1047750"/>
            <a:ext cx="296386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accent1"/>
                </a:solidFill>
                <a:latin typeface="Times New Roman" pitchFamily="35" charset="0"/>
              </a:rPr>
              <a:t>Consider each edge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239000" y="4413250"/>
            <a:ext cx="552450" cy="996950"/>
            <a:chOff x="4560" y="2304"/>
            <a:chExt cx="348" cy="628"/>
          </a:xfrm>
        </p:grpSpPr>
        <p:sp>
          <p:nvSpPr>
            <p:cNvPr id="1478673" name="Text Box 17"/>
            <p:cNvSpPr txBox="1">
              <a:spLocks noChangeArrowheads="1"/>
            </p:cNvSpPr>
            <p:nvPr/>
          </p:nvSpPr>
          <p:spPr bwMode="auto">
            <a:xfrm>
              <a:off x="4672" y="2304"/>
              <a:ext cx="236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0">
                  <a:latin typeface="Times New Roman" pitchFamily="35" charset="0"/>
                </a:rPr>
                <a:t>u</a:t>
              </a:r>
            </a:p>
          </p:txBody>
        </p:sp>
        <p:sp>
          <p:nvSpPr>
            <p:cNvPr id="1478674" name="Text Box 18"/>
            <p:cNvSpPr txBox="1">
              <a:spLocks noChangeArrowheads="1"/>
            </p:cNvSpPr>
            <p:nvPr/>
          </p:nvSpPr>
          <p:spPr bwMode="auto">
            <a:xfrm rot="-5400000">
              <a:off x="4554" y="2598"/>
              <a:ext cx="340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latin typeface="Times New Roman" pitchFamily="35" charset="0"/>
                </a:rPr>
                <a:t>…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248525" y="4486275"/>
            <a:ext cx="536575" cy="930275"/>
            <a:chOff x="4566" y="2826"/>
            <a:chExt cx="338" cy="586"/>
          </a:xfrm>
        </p:grpSpPr>
        <p:sp>
          <p:nvSpPr>
            <p:cNvPr id="1478676" name="Text Box 20"/>
            <p:cNvSpPr txBox="1">
              <a:spLocks noChangeArrowheads="1"/>
            </p:cNvSpPr>
            <p:nvPr/>
          </p:nvSpPr>
          <p:spPr bwMode="auto">
            <a:xfrm>
              <a:off x="4668" y="2826"/>
              <a:ext cx="236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0">
                  <a:latin typeface="Times New Roman" pitchFamily="35" charset="0"/>
                </a:rPr>
                <a:t>v</a:t>
              </a:r>
            </a:p>
          </p:txBody>
        </p:sp>
        <p:sp>
          <p:nvSpPr>
            <p:cNvPr id="1478677" name="Text Box 21"/>
            <p:cNvSpPr txBox="1">
              <a:spLocks noChangeArrowheads="1"/>
            </p:cNvSpPr>
            <p:nvPr/>
          </p:nvSpPr>
          <p:spPr bwMode="auto">
            <a:xfrm rot="-5400000">
              <a:off x="4560" y="3078"/>
              <a:ext cx="340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latin typeface="Times New Roman" pitchFamily="35" charset="0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8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8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8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8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7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78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78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8669" grpId="0"/>
      <p:bldP spid="1478670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Order</a:t>
            </a:r>
          </a:p>
        </p:txBody>
      </p:sp>
      <p:sp>
        <p:nvSpPr>
          <p:cNvPr id="1479683" name="Line 3"/>
          <p:cNvSpPr>
            <a:spLocks noChangeShapeType="1"/>
          </p:cNvSpPr>
          <p:nvPr/>
        </p:nvSpPr>
        <p:spPr bwMode="auto">
          <a:xfrm>
            <a:off x="73152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9684" name="Line 4"/>
          <p:cNvSpPr>
            <a:spLocks noChangeShapeType="1"/>
          </p:cNvSpPr>
          <p:nvPr/>
        </p:nvSpPr>
        <p:spPr bwMode="auto">
          <a:xfrm flipH="1">
            <a:off x="7848600" y="1905000"/>
            <a:ext cx="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9685" name="Text Box 5"/>
          <p:cNvSpPr txBox="1">
            <a:spLocks noChangeArrowheads="1"/>
          </p:cNvSpPr>
          <p:nvPr/>
        </p:nvSpPr>
        <p:spPr bwMode="auto">
          <a:xfrm>
            <a:off x="6553200" y="441325"/>
            <a:ext cx="2143125" cy="1463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Found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Not Handled</a:t>
            </a:r>
            <a:b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</a:br>
            <a:r>
              <a:rPr lang="en-US" sz="3000" b="0">
                <a:solidFill>
                  <a:schemeClr val="accent1"/>
                </a:solidFill>
                <a:latin typeface="Times New Roman" pitchFamily="35" charset="0"/>
              </a:rPr>
              <a:t>Stack </a:t>
            </a:r>
          </a:p>
        </p:txBody>
      </p:sp>
      <p:sp>
        <p:nvSpPr>
          <p:cNvPr id="1479686" name="Text Box 6"/>
          <p:cNvSpPr txBox="1">
            <a:spLocks noChangeArrowheads="1"/>
          </p:cNvSpPr>
          <p:nvPr/>
        </p:nvSpPr>
        <p:spPr bwMode="auto">
          <a:xfrm>
            <a:off x="685800" y="1049338"/>
            <a:ext cx="5645150" cy="39354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solidFill>
                  <a:schemeClr val="accent1"/>
                </a:solidFill>
                <a:latin typeface="Times New Roman" pitchFamily="35" charset="0"/>
              </a:rPr>
              <a:t>Proof:</a:t>
            </a:r>
          </a:p>
          <a:p>
            <a:pPr>
              <a:buFontTx/>
              <a:buChar char="•"/>
            </a:pPr>
            <a:r>
              <a:rPr lang="en-US" sz="2800" b="0">
                <a:latin typeface="Times New Roman" pitchFamily="35" charset="0"/>
              </a:rPr>
              <a:t>Case 1: u goes on stack first before v.</a:t>
            </a:r>
          </a:p>
          <a:p>
            <a:pPr>
              <a:buFontTx/>
              <a:buChar char="•"/>
            </a:pPr>
            <a:r>
              <a:rPr lang="en-US" sz="2800" b="0">
                <a:latin typeface="Times New Roman" pitchFamily="35" charset="0"/>
              </a:rPr>
              <a:t>Case 2: v goes on stack first before u.</a:t>
            </a:r>
          </a:p>
          <a:p>
            <a:r>
              <a:rPr lang="en-US" sz="2800" b="0">
                <a:latin typeface="Times New Roman" pitchFamily="35" charset="0"/>
              </a:rPr>
              <a:t>             v comes off before u goes on.</a:t>
            </a:r>
          </a:p>
          <a:p>
            <a:r>
              <a:rPr lang="en-US" sz="2800" b="0">
                <a:latin typeface="Times New Roman" pitchFamily="35" charset="0"/>
              </a:rPr>
              <a:t>Case 3: v goes on stack first before u.</a:t>
            </a:r>
          </a:p>
          <a:p>
            <a:r>
              <a:rPr lang="en-US" sz="2800" b="0">
                <a:latin typeface="Times New Roman" pitchFamily="35" charset="0"/>
              </a:rPr>
              <a:t>             u goes on before v comes off.</a:t>
            </a:r>
          </a:p>
          <a:p>
            <a:pPr lvl="1">
              <a:buFontTx/>
              <a:buChar char="•"/>
            </a:pPr>
            <a:r>
              <a:rPr lang="en-US" sz="2800" b="0">
                <a:latin typeface="Times New Roman" pitchFamily="35" charset="0"/>
              </a:rPr>
              <a:t>Panic: u goes after v in order. </a:t>
            </a:r>
            <a:r>
              <a:rPr lang="en-US" sz="2800" b="0">
                <a:latin typeface="Times New Roman" pitchFamily="35" charset="0"/>
                <a:sym typeface="Wingdings" pitchFamily="35" charset="2"/>
              </a:rPr>
              <a:t></a:t>
            </a:r>
          </a:p>
          <a:p>
            <a:pPr lvl="1">
              <a:buFontTx/>
              <a:buChar char="•"/>
            </a:pPr>
            <a:r>
              <a:rPr lang="en-US" sz="2800" b="0">
                <a:latin typeface="Times New Roman" pitchFamily="35" charset="0"/>
                <a:sym typeface="Wingdings" pitchFamily="35" charset="2"/>
              </a:rPr>
              <a:t>Cycle means linear order </a:t>
            </a:r>
            <a:br>
              <a:rPr lang="en-US" sz="2800" b="0">
                <a:latin typeface="Times New Roman" pitchFamily="35" charset="0"/>
                <a:sym typeface="Wingdings" pitchFamily="35" charset="2"/>
              </a:rPr>
            </a:br>
            <a:r>
              <a:rPr lang="en-US" sz="2800" b="0">
                <a:latin typeface="Times New Roman" pitchFamily="35" charset="0"/>
                <a:sym typeface="Wingdings" pitchFamily="35" charset="2"/>
              </a:rPr>
              <a:t>     is impossible 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60600" y="5756275"/>
            <a:ext cx="1701800" cy="568325"/>
            <a:chOff x="1132" y="698"/>
            <a:chExt cx="1072" cy="358"/>
          </a:xfrm>
        </p:grpSpPr>
        <p:sp>
          <p:nvSpPr>
            <p:cNvPr id="1479688" name="Text Box 8"/>
            <p:cNvSpPr txBox="1">
              <a:spLocks noChangeArrowheads="1"/>
            </p:cNvSpPr>
            <p:nvPr/>
          </p:nvSpPr>
          <p:spPr bwMode="auto">
            <a:xfrm>
              <a:off x="1132" y="698"/>
              <a:ext cx="236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0">
                  <a:latin typeface="Times New Roman" pitchFamily="35" charset="0"/>
                </a:rPr>
                <a:t>u</a:t>
              </a:r>
            </a:p>
          </p:txBody>
        </p:sp>
        <p:sp>
          <p:nvSpPr>
            <p:cNvPr id="1479689" name="Text Box 9"/>
            <p:cNvSpPr txBox="1">
              <a:spLocks noChangeArrowheads="1"/>
            </p:cNvSpPr>
            <p:nvPr/>
          </p:nvSpPr>
          <p:spPr bwMode="auto">
            <a:xfrm>
              <a:off x="1968" y="710"/>
              <a:ext cx="236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0">
                  <a:latin typeface="Times New Roman" pitchFamily="35" charset="0"/>
                </a:rPr>
                <a:t>v</a:t>
              </a:r>
            </a:p>
          </p:txBody>
        </p:sp>
        <p:sp>
          <p:nvSpPr>
            <p:cNvPr id="1479690" name="Line 10"/>
            <p:cNvSpPr>
              <a:spLocks noChangeShapeType="1"/>
            </p:cNvSpPr>
            <p:nvPr/>
          </p:nvSpPr>
          <p:spPr bwMode="auto">
            <a:xfrm>
              <a:off x="1383" y="912"/>
              <a:ext cx="489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9691" name="Oval 11"/>
            <p:cNvSpPr>
              <a:spLocks noChangeArrowheads="1"/>
            </p:cNvSpPr>
            <p:nvPr/>
          </p:nvSpPr>
          <p:spPr bwMode="auto">
            <a:xfrm>
              <a:off x="1335" y="864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3000" b="0">
                <a:latin typeface="Times New Roman" pitchFamily="35" charset="0"/>
              </a:endParaRPr>
            </a:p>
          </p:txBody>
        </p:sp>
        <p:sp>
          <p:nvSpPr>
            <p:cNvPr id="1479692" name="Oval 12"/>
            <p:cNvSpPr>
              <a:spLocks noChangeArrowheads="1"/>
            </p:cNvSpPr>
            <p:nvPr/>
          </p:nvSpPr>
          <p:spPr bwMode="auto">
            <a:xfrm>
              <a:off x="1872" y="864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3000" b="0">
                <a:latin typeface="Times New Roman" pitchFamily="35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029200" y="6186488"/>
            <a:ext cx="1193800" cy="519112"/>
            <a:chOff x="3168" y="3897"/>
            <a:chExt cx="752" cy="327"/>
          </a:xfrm>
        </p:grpSpPr>
        <p:sp>
          <p:nvSpPr>
            <p:cNvPr id="1479694" name="Text Box 14"/>
            <p:cNvSpPr txBox="1">
              <a:spLocks noChangeArrowheads="1"/>
            </p:cNvSpPr>
            <p:nvPr/>
          </p:nvSpPr>
          <p:spPr bwMode="auto">
            <a:xfrm>
              <a:off x="3468" y="3897"/>
              <a:ext cx="45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>
                  <a:latin typeface="Times New Roman" pitchFamily="35" charset="0"/>
                </a:rPr>
                <a:t>u…</a:t>
              </a:r>
            </a:p>
          </p:txBody>
        </p:sp>
        <p:sp>
          <p:nvSpPr>
            <p:cNvPr id="1479695" name="Text Box 15"/>
            <p:cNvSpPr txBox="1">
              <a:spLocks noChangeArrowheads="1"/>
            </p:cNvSpPr>
            <p:nvPr/>
          </p:nvSpPr>
          <p:spPr bwMode="auto">
            <a:xfrm>
              <a:off x="3168" y="3897"/>
              <a:ext cx="45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latin typeface="Times New Roman" pitchFamily="35" charset="0"/>
                </a:rPr>
                <a:t>v…</a:t>
              </a:r>
            </a:p>
          </p:txBody>
        </p:sp>
      </p:grpSp>
      <p:sp>
        <p:nvSpPr>
          <p:cNvPr id="1479696" name="Rectangle 16"/>
          <p:cNvSpPr>
            <a:spLocks noChangeArrowheads="1"/>
          </p:cNvSpPr>
          <p:nvPr/>
        </p:nvSpPr>
        <p:spPr bwMode="auto">
          <a:xfrm>
            <a:off x="1752600" y="1047750"/>
            <a:ext cx="296386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accent1"/>
                </a:solidFill>
                <a:latin typeface="Times New Roman" pitchFamily="35" charset="0"/>
              </a:rPr>
              <a:t>Consider each edge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239000" y="3803650"/>
            <a:ext cx="552450" cy="996950"/>
            <a:chOff x="4560" y="2304"/>
            <a:chExt cx="348" cy="628"/>
          </a:xfrm>
        </p:grpSpPr>
        <p:sp>
          <p:nvSpPr>
            <p:cNvPr id="1479698" name="Text Box 18"/>
            <p:cNvSpPr txBox="1">
              <a:spLocks noChangeArrowheads="1"/>
            </p:cNvSpPr>
            <p:nvPr/>
          </p:nvSpPr>
          <p:spPr bwMode="auto">
            <a:xfrm>
              <a:off x="4672" y="2304"/>
              <a:ext cx="236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0">
                  <a:latin typeface="Times New Roman" pitchFamily="35" charset="0"/>
                </a:rPr>
                <a:t>u</a:t>
              </a:r>
            </a:p>
          </p:txBody>
        </p:sp>
        <p:sp>
          <p:nvSpPr>
            <p:cNvPr id="1479699" name="Text Box 19"/>
            <p:cNvSpPr txBox="1">
              <a:spLocks noChangeArrowheads="1"/>
            </p:cNvSpPr>
            <p:nvPr/>
          </p:nvSpPr>
          <p:spPr bwMode="auto">
            <a:xfrm rot="-5400000">
              <a:off x="4554" y="2598"/>
              <a:ext cx="340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latin typeface="Times New Roman" pitchFamily="35" charset="0"/>
                </a:rPr>
                <a:t>…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248525" y="4556125"/>
            <a:ext cx="536575" cy="930275"/>
            <a:chOff x="4566" y="2826"/>
            <a:chExt cx="338" cy="586"/>
          </a:xfrm>
        </p:grpSpPr>
        <p:sp>
          <p:nvSpPr>
            <p:cNvPr id="1479701" name="Text Box 21"/>
            <p:cNvSpPr txBox="1">
              <a:spLocks noChangeArrowheads="1"/>
            </p:cNvSpPr>
            <p:nvPr/>
          </p:nvSpPr>
          <p:spPr bwMode="auto">
            <a:xfrm>
              <a:off x="4668" y="2826"/>
              <a:ext cx="236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0">
                  <a:latin typeface="Times New Roman" pitchFamily="35" charset="0"/>
                </a:rPr>
                <a:t>v</a:t>
              </a:r>
            </a:p>
          </p:txBody>
        </p:sp>
        <p:sp>
          <p:nvSpPr>
            <p:cNvPr id="1479702" name="Text Box 22"/>
            <p:cNvSpPr txBox="1">
              <a:spLocks noChangeArrowheads="1"/>
            </p:cNvSpPr>
            <p:nvPr/>
          </p:nvSpPr>
          <p:spPr bwMode="auto">
            <a:xfrm rot="-5400000">
              <a:off x="4560" y="3078"/>
              <a:ext cx="340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latin typeface="Times New Roman" pitchFamily="35" charset="0"/>
                </a:rPr>
                <a:t>…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28600" y="4133850"/>
            <a:ext cx="8153400" cy="1733550"/>
            <a:chOff x="144" y="2604"/>
            <a:chExt cx="5136" cy="1092"/>
          </a:xfrm>
        </p:grpSpPr>
        <p:sp>
          <p:nvSpPr>
            <p:cNvPr id="1479704" name="Freeform 24"/>
            <p:cNvSpPr>
              <a:spLocks/>
            </p:cNvSpPr>
            <p:nvPr/>
          </p:nvSpPr>
          <p:spPr bwMode="auto">
            <a:xfrm>
              <a:off x="4896" y="2604"/>
              <a:ext cx="291" cy="4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120"/>
                </a:cxn>
                <a:cxn ang="0">
                  <a:pos x="252" y="354"/>
                </a:cxn>
                <a:cxn ang="0">
                  <a:pos x="24" y="486"/>
                </a:cxn>
              </a:cxnLst>
              <a:rect l="0" t="0" r="r" b="b"/>
              <a:pathLst>
                <a:path w="291" h="486">
                  <a:moveTo>
                    <a:pt x="0" y="0"/>
                  </a:moveTo>
                  <a:cubicBezTo>
                    <a:pt x="40" y="20"/>
                    <a:pt x="198" y="61"/>
                    <a:pt x="240" y="120"/>
                  </a:cubicBezTo>
                  <a:cubicBezTo>
                    <a:pt x="291" y="229"/>
                    <a:pt x="288" y="293"/>
                    <a:pt x="252" y="354"/>
                  </a:cubicBezTo>
                  <a:cubicBezTo>
                    <a:pt x="216" y="415"/>
                    <a:pt x="72" y="458"/>
                    <a:pt x="24" y="486"/>
                  </a:cubicBezTo>
                </a:path>
              </a:pathLst>
            </a:custGeom>
            <a:noFill/>
            <a:ln w="38100" cap="flat" cmpd="sng">
              <a:solidFill>
                <a:srgbClr val="008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44" y="2832"/>
              <a:ext cx="744" cy="672"/>
              <a:chOff x="1224" y="2539"/>
              <a:chExt cx="2280" cy="1785"/>
            </a:xfrm>
          </p:grpSpPr>
          <p:sp>
            <p:nvSpPr>
              <p:cNvPr id="1479706" name="Freeform 26" descr="Green marble"/>
              <p:cNvSpPr>
                <a:spLocks/>
              </p:cNvSpPr>
              <p:nvPr/>
            </p:nvSpPr>
            <p:spPr bwMode="auto">
              <a:xfrm>
                <a:off x="1224" y="2539"/>
                <a:ext cx="2280" cy="1785"/>
              </a:xfrm>
              <a:custGeom>
                <a:avLst/>
                <a:gdLst/>
                <a:ahLst/>
                <a:cxnLst>
                  <a:cxn ang="0">
                    <a:pos x="748" y="30"/>
                  </a:cxn>
                  <a:cxn ang="0">
                    <a:pos x="1224" y="305"/>
                  </a:cxn>
                  <a:cxn ang="0">
                    <a:pos x="2184" y="257"/>
                  </a:cxn>
                  <a:cxn ang="0">
                    <a:pos x="1800" y="1121"/>
                  </a:cxn>
                  <a:cxn ang="0">
                    <a:pos x="1743" y="1313"/>
                  </a:cxn>
                  <a:cxn ang="0">
                    <a:pos x="1717" y="1479"/>
                  </a:cxn>
                  <a:cxn ang="0">
                    <a:pos x="1560" y="1549"/>
                  </a:cxn>
                  <a:cxn ang="0">
                    <a:pos x="1272" y="1553"/>
                  </a:cxn>
                  <a:cxn ang="0">
                    <a:pos x="168" y="1649"/>
                  </a:cxn>
                  <a:cxn ang="0">
                    <a:pos x="264" y="737"/>
                  </a:cxn>
                  <a:cxn ang="0">
                    <a:pos x="425" y="126"/>
                  </a:cxn>
                  <a:cxn ang="0">
                    <a:pos x="748" y="30"/>
                  </a:cxn>
                </a:cxnLst>
                <a:rect l="0" t="0" r="r" b="b"/>
                <a:pathLst>
                  <a:path w="2280" h="1785">
                    <a:moveTo>
                      <a:pt x="748" y="30"/>
                    </a:moveTo>
                    <a:cubicBezTo>
                      <a:pt x="881" y="60"/>
                      <a:pt x="985" y="267"/>
                      <a:pt x="1224" y="305"/>
                    </a:cubicBezTo>
                    <a:cubicBezTo>
                      <a:pt x="1463" y="343"/>
                      <a:pt x="2088" y="121"/>
                      <a:pt x="2184" y="257"/>
                    </a:cubicBezTo>
                    <a:cubicBezTo>
                      <a:pt x="2280" y="393"/>
                      <a:pt x="1873" y="945"/>
                      <a:pt x="1800" y="1121"/>
                    </a:cubicBezTo>
                    <a:cubicBezTo>
                      <a:pt x="1727" y="1297"/>
                      <a:pt x="1757" y="1253"/>
                      <a:pt x="1743" y="1313"/>
                    </a:cubicBezTo>
                    <a:cubicBezTo>
                      <a:pt x="1729" y="1373"/>
                      <a:pt x="1747" y="1440"/>
                      <a:pt x="1717" y="1479"/>
                    </a:cubicBezTo>
                    <a:cubicBezTo>
                      <a:pt x="1687" y="1518"/>
                      <a:pt x="1634" y="1537"/>
                      <a:pt x="1560" y="1549"/>
                    </a:cubicBezTo>
                    <a:cubicBezTo>
                      <a:pt x="1486" y="1561"/>
                      <a:pt x="1504" y="1536"/>
                      <a:pt x="1272" y="1553"/>
                    </a:cubicBezTo>
                    <a:cubicBezTo>
                      <a:pt x="1040" y="1570"/>
                      <a:pt x="336" y="1785"/>
                      <a:pt x="168" y="1649"/>
                    </a:cubicBezTo>
                    <a:cubicBezTo>
                      <a:pt x="0" y="1513"/>
                      <a:pt x="221" y="991"/>
                      <a:pt x="264" y="737"/>
                    </a:cubicBezTo>
                    <a:cubicBezTo>
                      <a:pt x="307" y="483"/>
                      <a:pt x="344" y="244"/>
                      <a:pt x="425" y="126"/>
                    </a:cubicBezTo>
                    <a:cubicBezTo>
                      <a:pt x="506" y="8"/>
                      <a:pt x="615" y="0"/>
                      <a:pt x="748" y="30"/>
                    </a:cubicBez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>
                <a:off x="1584" y="2688"/>
                <a:ext cx="1216" cy="1440"/>
                <a:chOff x="2641" y="1488"/>
                <a:chExt cx="2655" cy="2488"/>
              </a:xfrm>
            </p:grpSpPr>
            <p:grpSp>
              <p:nvGrpSpPr>
                <p:cNvPr id="9" name="Group 28"/>
                <p:cNvGrpSpPr>
                  <a:grpSpLocks/>
                </p:cNvGrpSpPr>
                <p:nvPr/>
              </p:nvGrpSpPr>
              <p:grpSpPr bwMode="auto">
                <a:xfrm>
                  <a:off x="2641" y="1488"/>
                  <a:ext cx="2496" cy="2436"/>
                  <a:chOff x="2641" y="1488"/>
                  <a:chExt cx="2496" cy="2436"/>
                </a:xfrm>
              </p:grpSpPr>
              <p:sp>
                <p:nvSpPr>
                  <p:cNvPr id="1479709" name="Freeform 29"/>
                  <p:cNvSpPr>
                    <a:spLocks/>
                  </p:cNvSpPr>
                  <p:nvPr/>
                </p:nvSpPr>
                <p:spPr bwMode="auto">
                  <a:xfrm>
                    <a:off x="3465" y="1900"/>
                    <a:ext cx="434" cy="514"/>
                  </a:xfrm>
                  <a:custGeom>
                    <a:avLst/>
                    <a:gdLst/>
                    <a:ahLst/>
                    <a:cxnLst>
                      <a:cxn ang="0">
                        <a:pos x="132" y="186"/>
                      </a:cxn>
                      <a:cxn ang="0">
                        <a:pos x="157" y="114"/>
                      </a:cxn>
                      <a:cxn ang="0">
                        <a:pos x="189" y="42"/>
                      </a:cxn>
                      <a:cxn ang="0">
                        <a:pos x="236" y="6"/>
                      </a:cxn>
                      <a:cxn ang="0">
                        <a:pos x="302" y="0"/>
                      </a:cxn>
                      <a:cxn ang="0">
                        <a:pos x="355" y="24"/>
                      </a:cxn>
                      <a:cxn ang="0">
                        <a:pos x="393" y="63"/>
                      </a:cxn>
                      <a:cxn ang="0">
                        <a:pos x="421" y="135"/>
                      </a:cxn>
                      <a:cxn ang="0">
                        <a:pos x="434" y="222"/>
                      </a:cxn>
                      <a:cxn ang="0">
                        <a:pos x="434" y="312"/>
                      </a:cxn>
                      <a:cxn ang="0">
                        <a:pos x="412" y="411"/>
                      </a:cxn>
                      <a:cxn ang="0">
                        <a:pos x="355" y="474"/>
                      </a:cxn>
                      <a:cxn ang="0">
                        <a:pos x="299" y="514"/>
                      </a:cxn>
                      <a:cxn ang="0">
                        <a:pos x="245" y="510"/>
                      </a:cxn>
                      <a:cxn ang="0">
                        <a:pos x="198" y="468"/>
                      </a:cxn>
                      <a:cxn ang="0">
                        <a:pos x="157" y="396"/>
                      </a:cxn>
                      <a:cxn ang="0">
                        <a:pos x="129" y="333"/>
                      </a:cxn>
                      <a:cxn ang="0">
                        <a:pos x="129" y="252"/>
                      </a:cxn>
                      <a:cxn ang="0">
                        <a:pos x="0" y="234"/>
                      </a:cxn>
                      <a:cxn ang="0">
                        <a:pos x="16" y="189"/>
                      </a:cxn>
                      <a:cxn ang="0">
                        <a:pos x="132" y="186"/>
                      </a:cxn>
                    </a:cxnLst>
                    <a:rect l="0" t="0" r="r" b="b"/>
                    <a:pathLst>
                      <a:path w="434" h="514">
                        <a:moveTo>
                          <a:pt x="132" y="186"/>
                        </a:moveTo>
                        <a:lnTo>
                          <a:pt x="157" y="114"/>
                        </a:lnTo>
                        <a:lnTo>
                          <a:pt x="189" y="42"/>
                        </a:lnTo>
                        <a:lnTo>
                          <a:pt x="236" y="6"/>
                        </a:lnTo>
                        <a:lnTo>
                          <a:pt x="302" y="0"/>
                        </a:lnTo>
                        <a:lnTo>
                          <a:pt x="355" y="24"/>
                        </a:lnTo>
                        <a:lnTo>
                          <a:pt x="393" y="63"/>
                        </a:lnTo>
                        <a:lnTo>
                          <a:pt x="421" y="135"/>
                        </a:lnTo>
                        <a:lnTo>
                          <a:pt x="434" y="222"/>
                        </a:lnTo>
                        <a:lnTo>
                          <a:pt x="434" y="312"/>
                        </a:lnTo>
                        <a:lnTo>
                          <a:pt x="412" y="411"/>
                        </a:lnTo>
                        <a:lnTo>
                          <a:pt x="355" y="474"/>
                        </a:lnTo>
                        <a:lnTo>
                          <a:pt x="299" y="514"/>
                        </a:lnTo>
                        <a:lnTo>
                          <a:pt x="245" y="510"/>
                        </a:lnTo>
                        <a:lnTo>
                          <a:pt x="198" y="468"/>
                        </a:lnTo>
                        <a:lnTo>
                          <a:pt x="157" y="396"/>
                        </a:lnTo>
                        <a:lnTo>
                          <a:pt x="129" y="333"/>
                        </a:lnTo>
                        <a:lnTo>
                          <a:pt x="129" y="252"/>
                        </a:lnTo>
                        <a:lnTo>
                          <a:pt x="0" y="234"/>
                        </a:lnTo>
                        <a:lnTo>
                          <a:pt x="16" y="189"/>
                        </a:lnTo>
                        <a:lnTo>
                          <a:pt x="132" y="18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9710" name="Freeform 30"/>
                  <p:cNvSpPr>
                    <a:spLocks/>
                  </p:cNvSpPr>
                  <p:nvPr/>
                </p:nvSpPr>
                <p:spPr bwMode="auto">
                  <a:xfrm>
                    <a:off x="3752" y="1488"/>
                    <a:ext cx="566" cy="1154"/>
                  </a:xfrm>
                  <a:custGeom>
                    <a:avLst/>
                    <a:gdLst/>
                    <a:ahLst/>
                    <a:cxnLst>
                      <a:cxn ang="0">
                        <a:pos x="13" y="1145"/>
                      </a:cxn>
                      <a:cxn ang="0">
                        <a:pos x="0" y="1088"/>
                      </a:cxn>
                      <a:cxn ang="0">
                        <a:pos x="31" y="1042"/>
                      </a:cxn>
                      <a:cxn ang="0">
                        <a:pos x="134" y="988"/>
                      </a:cxn>
                      <a:cxn ang="0">
                        <a:pos x="226" y="927"/>
                      </a:cxn>
                      <a:cxn ang="0">
                        <a:pos x="313" y="827"/>
                      </a:cxn>
                      <a:cxn ang="0">
                        <a:pos x="432" y="689"/>
                      </a:cxn>
                      <a:cxn ang="0">
                        <a:pos x="463" y="634"/>
                      </a:cxn>
                      <a:cxn ang="0">
                        <a:pos x="479" y="580"/>
                      </a:cxn>
                      <a:cxn ang="0">
                        <a:pos x="472" y="526"/>
                      </a:cxn>
                      <a:cxn ang="0">
                        <a:pos x="444" y="426"/>
                      </a:cxn>
                      <a:cxn ang="0">
                        <a:pos x="376" y="299"/>
                      </a:cxn>
                      <a:cxn ang="0">
                        <a:pos x="301" y="229"/>
                      </a:cxn>
                      <a:cxn ang="0">
                        <a:pos x="235" y="190"/>
                      </a:cxn>
                      <a:cxn ang="0">
                        <a:pos x="181" y="184"/>
                      </a:cxn>
                      <a:cxn ang="0">
                        <a:pos x="153" y="190"/>
                      </a:cxn>
                      <a:cxn ang="0">
                        <a:pos x="150" y="163"/>
                      </a:cxn>
                      <a:cxn ang="0">
                        <a:pos x="215" y="154"/>
                      </a:cxn>
                      <a:cxn ang="0">
                        <a:pos x="291" y="154"/>
                      </a:cxn>
                      <a:cxn ang="0">
                        <a:pos x="238" y="93"/>
                      </a:cxn>
                      <a:cxn ang="0">
                        <a:pos x="206" y="45"/>
                      </a:cxn>
                      <a:cxn ang="0">
                        <a:pos x="229" y="27"/>
                      </a:cxn>
                      <a:cxn ang="0">
                        <a:pos x="313" y="109"/>
                      </a:cxn>
                      <a:cxn ang="0">
                        <a:pos x="329" y="121"/>
                      </a:cxn>
                      <a:cxn ang="0">
                        <a:pos x="313" y="57"/>
                      </a:cxn>
                      <a:cxn ang="0">
                        <a:pos x="301" y="9"/>
                      </a:cxn>
                      <a:cxn ang="0">
                        <a:pos x="313" y="0"/>
                      </a:cxn>
                      <a:cxn ang="0">
                        <a:pos x="341" y="9"/>
                      </a:cxn>
                      <a:cxn ang="0">
                        <a:pos x="366" y="121"/>
                      </a:cxn>
                      <a:cxn ang="0">
                        <a:pos x="379" y="118"/>
                      </a:cxn>
                      <a:cxn ang="0">
                        <a:pos x="379" y="30"/>
                      </a:cxn>
                      <a:cxn ang="0">
                        <a:pos x="404" y="21"/>
                      </a:cxn>
                      <a:cxn ang="0">
                        <a:pos x="422" y="36"/>
                      </a:cxn>
                      <a:cxn ang="0">
                        <a:pos x="413" y="154"/>
                      </a:cxn>
                      <a:cxn ang="0">
                        <a:pos x="407" y="202"/>
                      </a:cxn>
                      <a:cxn ang="0">
                        <a:pos x="422" y="299"/>
                      </a:cxn>
                      <a:cxn ang="0">
                        <a:pos x="472" y="402"/>
                      </a:cxn>
                      <a:cxn ang="0">
                        <a:pos x="525" y="520"/>
                      </a:cxn>
                      <a:cxn ang="0">
                        <a:pos x="566" y="607"/>
                      </a:cxn>
                      <a:cxn ang="0">
                        <a:pos x="563" y="652"/>
                      </a:cxn>
                      <a:cxn ang="0">
                        <a:pos x="488" y="734"/>
                      </a:cxn>
                      <a:cxn ang="0">
                        <a:pos x="385" y="836"/>
                      </a:cxn>
                      <a:cxn ang="0">
                        <a:pos x="301" y="937"/>
                      </a:cxn>
                      <a:cxn ang="0">
                        <a:pos x="197" y="1070"/>
                      </a:cxn>
                      <a:cxn ang="0">
                        <a:pos x="112" y="1136"/>
                      </a:cxn>
                      <a:cxn ang="0">
                        <a:pos x="47" y="1154"/>
                      </a:cxn>
                      <a:cxn ang="0">
                        <a:pos x="13" y="1145"/>
                      </a:cxn>
                    </a:cxnLst>
                    <a:rect l="0" t="0" r="r" b="b"/>
                    <a:pathLst>
                      <a:path w="566" h="1154">
                        <a:moveTo>
                          <a:pt x="13" y="1145"/>
                        </a:moveTo>
                        <a:lnTo>
                          <a:pt x="0" y="1088"/>
                        </a:lnTo>
                        <a:lnTo>
                          <a:pt x="31" y="1042"/>
                        </a:lnTo>
                        <a:lnTo>
                          <a:pt x="134" y="988"/>
                        </a:lnTo>
                        <a:lnTo>
                          <a:pt x="226" y="927"/>
                        </a:lnTo>
                        <a:lnTo>
                          <a:pt x="313" y="827"/>
                        </a:lnTo>
                        <a:lnTo>
                          <a:pt x="432" y="689"/>
                        </a:lnTo>
                        <a:lnTo>
                          <a:pt x="463" y="634"/>
                        </a:lnTo>
                        <a:lnTo>
                          <a:pt x="479" y="580"/>
                        </a:lnTo>
                        <a:lnTo>
                          <a:pt x="472" y="526"/>
                        </a:lnTo>
                        <a:lnTo>
                          <a:pt x="444" y="426"/>
                        </a:lnTo>
                        <a:lnTo>
                          <a:pt x="376" y="299"/>
                        </a:lnTo>
                        <a:lnTo>
                          <a:pt x="301" y="229"/>
                        </a:lnTo>
                        <a:lnTo>
                          <a:pt x="235" y="190"/>
                        </a:lnTo>
                        <a:lnTo>
                          <a:pt x="181" y="184"/>
                        </a:lnTo>
                        <a:lnTo>
                          <a:pt x="153" y="190"/>
                        </a:lnTo>
                        <a:lnTo>
                          <a:pt x="150" y="163"/>
                        </a:lnTo>
                        <a:lnTo>
                          <a:pt x="215" y="154"/>
                        </a:lnTo>
                        <a:lnTo>
                          <a:pt x="291" y="154"/>
                        </a:lnTo>
                        <a:lnTo>
                          <a:pt x="238" y="93"/>
                        </a:lnTo>
                        <a:lnTo>
                          <a:pt x="206" y="45"/>
                        </a:lnTo>
                        <a:lnTo>
                          <a:pt x="229" y="27"/>
                        </a:lnTo>
                        <a:lnTo>
                          <a:pt x="313" y="109"/>
                        </a:lnTo>
                        <a:lnTo>
                          <a:pt x="329" y="121"/>
                        </a:lnTo>
                        <a:lnTo>
                          <a:pt x="313" y="57"/>
                        </a:lnTo>
                        <a:lnTo>
                          <a:pt x="301" y="9"/>
                        </a:lnTo>
                        <a:lnTo>
                          <a:pt x="313" y="0"/>
                        </a:lnTo>
                        <a:lnTo>
                          <a:pt x="341" y="9"/>
                        </a:lnTo>
                        <a:lnTo>
                          <a:pt x="366" y="121"/>
                        </a:lnTo>
                        <a:lnTo>
                          <a:pt x="379" y="118"/>
                        </a:lnTo>
                        <a:lnTo>
                          <a:pt x="379" y="30"/>
                        </a:lnTo>
                        <a:lnTo>
                          <a:pt x="404" y="21"/>
                        </a:lnTo>
                        <a:lnTo>
                          <a:pt x="422" y="36"/>
                        </a:lnTo>
                        <a:lnTo>
                          <a:pt x="413" y="154"/>
                        </a:lnTo>
                        <a:lnTo>
                          <a:pt x="407" y="202"/>
                        </a:lnTo>
                        <a:lnTo>
                          <a:pt x="422" y="299"/>
                        </a:lnTo>
                        <a:lnTo>
                          <a:pt x="472" y="402"/>
                        </a:lnTo>
                        <a:lnTo>
                          <a:pt x="525" y="520"/>
                        </a:lnTo>
                        <a:lnTo>
                          <a:pt x="566" y="607"/>
                        </a:lnTo>
                        <a:lnTo>
                          <a:pt x="563" y="652"/>
                        </a:lnTo>
                        <a:lnTo>
                          <a:pt x="488" y="734"/>
                        </a:lnTo>
                        <a:lnTo>
                          <a:pt x="385" y="836"/>
                        </a:lnTo>
                        <a:lnTo>
                          <a:pt x="301" y="937"/>
                        </a:lnTo>
                        <a:lnTo>
                          <a:pt x="197" y="1070"/>
                        </a:lnTo>
                        <a:lnTo>
                          <a:pt x="112" y="1136"/>
                        </a:lnTo>
                        <a:lnTo>
                          <a:pt x="47" y="1154"/>
                        </a:lnTo>
                        <a:lnTo>
                          <a:pt x="13" y="114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9711" name="Freeform 31"/>
                  <p:cNvSpPr>
                    <a:spLocks/>
                  </p:cNvSpPr>
                  <p:nvPr/>
                </p:nvSpPr>
                <p:spPr bwMode="auto">
                  <a:xfrm>
                    <a:off x="2641" y="2564"/>
                    <a:ext cx="1037" cy="581"/>
                  </a:xfrm>
                  <a:custGeom>
                    <a:avLst/>
                    <a:gdLst/>
                    <a:ahLst/>
                    <a:cxnLst>
                      <a:cxn ang="0">
                        <a:pos x="210" y="468"/>
                      </a:cxn>
                      <a:cxn ang="0">
                        <a:pos x="361" y="462"/>
                      </a:cxn>
                      <a:cxn ang="0">
                        <a:pos x="498" y="444"/>
                      </a:cxn>
                      <a:cxn ang="0">
                        <a:pos x="583" y="423"/>
                      </a:cxn>
                      <a:cxn ang="0">
                        <a:pos x="705" y="354"/>
                      </a:cxn>
                      <a:cxn ang="0">
                        <a:pos x="792" y="288"/>
                      </a:cxn>
                      <a:cxn ang="0">
                        <a:pos x="906" y="207"/>
                      </a:cxn>
                      <a:cxn ang="0">
                        <a:pos x="959" y="156"/>
                      </a:cxn>
                      <a:cxn ang="0">
                        <a:pos x="1000" y="120"/>
                      </a:cxn>
                      <a:cxn ang="0">
                        <a:pos x="1037" y="81"/>
                      </a:cxn>
                      <a:cxn ang="0">
                        <a:pos x="1037" y="39"/>
                      </a:cxn>
                      <a:cxn ang="0">
                        <a:pos x="996" y="0"/>
                      </a:cxn>
                      <a:cxn ang="0">
                        <a:pos x="971" y="9"/>
                      </a:cxn>
                      <a:cxn ang="0">
                        <a:pos x="903" y="90"/>
                      </a:cxn>
                      <a:cxn ang="0">
                        <a:pos x="828" y="183"/>
                      </a:cxn>
                      <a:cxn ang="0">
                        <a:pos x="752" y="270"/>
                      </a:cxn>
                      <a:cxn ang="0">
                        <a:pos x="642" y="342"/>
                      </a:cxn>
                      <a:cxn ang="0">
                        <a:pos x="548" y="390"/>
                      </a:cxn>
                      <a:cxn ang="0">
                        <a:pos x="445" y="414"/>
                      </a:cxn>
                      <a:cxn ang="0">
                        <a:pos x="301" y="417"/>
                      </a:cxn>
                      <a:cxn ang="0">
                        <a:pos x="216" y="417"/>
                      </a:cxn>
                      <a:cxn ang="0">
                        <a:pos x="144" y="363"/>
                      </a:cxn>
                      <a:cxn ang="0">
                        <a:pos x="125" y="327"/>
                      </a:cxn>
                      <a:cxn ang="0">
                        <a:pos x="94" y="327"/>
                      </a:cxn>
                      <a:cxn ang="0">
                        <a:pos x="116" y="372"/>
                      </a:cxn>
                      <a:cxn ang="0">
                        <a:pos x="150" y="414"/>
                      </a:cxn>
                      <a:cxn ang="0">
                        <a:pos x="66" y="396"/>
                      </a:cxn>
                      <a:cxn ang="0">
                        <a:pos x="3" y="387"/>
                      </a:cxn>
                      <a:cxn ang="0">
                        <a:pos x="3" y="405"/>
                      </a:cxn>
                      <a:cxn ang="0">
                        <a:pos x="59" y="417"/>
                      </a:cxn>
                      <a:cxn ang="0">
                        <a:pos x="97" y="441"/>
                      </a:cxn>
                      <a:cxn ang="0">
                        <a:pos x="131" y="444"/>
                      </a:cxn>
                      <a:cxn ang="0">
                        <a:pos x="78" y="462"/>
                      </a:cxn>
                      <a:cxn ang="0">
                        <a:pos x="0" y="481"/>
                      </a:cxn>
                      <a:cxn ang="0">
                        <a:pos x="3" y="499"/>
                      </a:cxn>
                      <a:cxn ang="0">
                        <a:pos x="28" y="505"/>
                      </a:cxn>
                      <a:cxn ang="0">
                        <a:pos x="103" y="481"/>
                      </a:cxn>
                      <a:cxn ang="0">
                        <a:pos x="150" y="477"/>
                      </a:cxn>
                      <a:cxn ang="0">
                        <a:pos x="122" y="505"/>
                      </a:cxn>
                      <a:cxn ang="0">
                        <a:pos x="78" y="550"/>
                      </a:cxn>
                      <a:cxn ang="0">
                        <a:pos x="59" y="562"/>
                      </a:cxn>
                      <a:cxn ang="0">
                        <a:pos x="75" y="581"/>
                      </a:cxn>
                      <a:cxn ang="0">
                        <a:pos x="113" y="559"/>
                      </a:cxn>
                      <a:cxn ang="0">
                        <a:pos x="163" y="514"/>
                      </a:cxn>
                      <a:cxn ang="0">
                        <a:pos x="210" y="468"/>
                      </a:cxn>
                    </a:cxnLst>
                    <a:rect l="0" t="0" r="r" b="b"/>
                    <a:pathLst>
                      <a:path w="1037" h="581">
                        <a:moveTo>
                          <a:pt x="210" y="468"/>
                        </a:moveTo>
                        <a:lnTo>
                          <a:pt x="361" y="462"/>
                        </a:lnTo>
                        <a:lnTo>
                          <a:pt x="498" y="444"/>
                        </a:lnTo>
                        <a:lnTo>
                          <a:pt x="583" y="423"/>
                        </a:lnTo>
                        <a:lnTo>
                          <a:pt x="705" y="354"/>
                        </a:lnTo>
                        <a:lnTo>
                          <a:pt x="792" y="288"/>
                        </a:lnTo>
                        <a:lnTo>
                          <a:pt x="906" y="207"/>
                        </a:lnTo>
                        <a:lnTo>
                          <a:pt x="959" y="156"/>
                        </a:lnTo>
                        <a:lnTo>
                          <a:pt x="1000" y="120"/>
                        </a:lnTo>
                        <a:lnTo>
                          <a:pt x="1037" y="81"/>
                        </a:lnTo>
                        <a:lnTo>
                          <a:pt x="1037" y="39"/>
                        </a:lnTo>
                        <a:lnTo>
                          <a:pt x="996" y="0"/>
                        </a:lnTo>
                        <a:lnTo>
                          <a:pt x="971" y="9"/>
                        </a:lnTo>
                        <a:lnTo>
                          <a:pt x="903" y="90"/>
                        </a:lnTo>
                        <a:lnTo>
                          <a:pt x="828" y="183"/>
                        </a:lnTo>
                        <a:lnTo>
                          <a:pt x="752" y="270"/>
                        </a:lnTo>
                        <a:lnTo>
                          <a:pt x="642" y="342"/>
                        </a:lnTo>
                        <a:lnTo>
                          <a:pt x="548" y="390"/>
                        </a:lnTo>
                        <a:lnTo>
                          <a:pt x="445" y="414"/>
                        </a:lnTo>
                        <a:lnTo>
                          <a:pt x="301" y="417"/>
                        </a:lnTo>
                        <a:lnTo>
                          <a:pt x="216" y="417"/>
                        </a:lnTo>
                        <a:lnTo>
                          <a:pt x="144" y="363"/>
                        </a:lnTo>
                        <a:lnTo>
                          <a:pt x="125" y="327"/>
                        </a:lnTo>
                        <a:lnTo>
                          <a:pt x="94" y="327"/>
                        </a:lnTo>
                        <a:lnTo>
                          <a:pt x="116" y="372"/>
                        </a:lnTo>
                        <a:lnTo>
                          <a:pt x="150" y="414"/>
                        </a:lnTo>
                        <a:lnTo>
                          <a:pt x="66" y="396"/>
                        </a:lnTo>
                        <a:lnTo>
                          <a:pt x="3" y="387"/>
                        </a:lnTo>
                        <a:lnTo>
                          <a:pt x="3" y="405"/>
                        </a:lnTo>
                        <a:lnTo>
                          <a:pt x="59" y="417"/>
                        </a:lnTo>
                        <a:lnTo>
                          <a:pt x="97" y="441"/>
                        </a:lnTo>
                        <a:lnTo>
                          <a:pt x="131" y="444"/>
                        </a:lnTo>
                        <a:lnTo>
                          <a:pt x="78" y="462"/>
                        </a:lnTo>
                        <a:lnTo>
                          <a:pt x="0" y="481"/>
                        </a:lnTo>
                        <a:lnTo>
                          <a:pt x="3" y="499"/>
                        </a:lnTo>
                        <a:lnTo>
                          <a:pt x="28" y="505"/>
                        </a:lnTo>
                        <a:lnTo>
                          <a:pt x="103" y="481"/>
                        </a:lnTo>
                        <a:lnTo>
                          <a:pt x="150" y="477"/>
                        </a:lnTo>
                        <a:lnTo>
                          <a:pt x="122" y="505"/>
                        </a:lnTo>
                        <a:lnTo>
                          <a:pt x="78" y="550"/>
                        </a:lnTo>
                        <a:lnTo>
                          <a:pt x="59" y="562"/>
                        </a:lnTo>
                        <a:lnTo>
                          <a:pt x="75" y="581"/>
                        </a:lnTo>
                        <a:lnTo>
                          <a:pt x="113" y="559"/>
                        </a:lnTo>
                        <a:lnTo>
                          <a:pt x="163" y="514"/>
                        </a:lnTo>
                        <a:lnTo>
                          <a:pt x="210" y="46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9712" name="Freeform 32"/>
                  <p:cNvSpPr>
                    <a:spLocks/>
                  </p:cNvSpPr>
                  <p:nvPr/>
                </p:nvSpPr>
                <p:spPr bwMode="auto">
                  <a:xfrm>
                    <a:off x="3596" y="2504"/>
                    <a:ext cx="608" cy="800"/>
                  </a:xfrm>
                  <a:custGeom>
                    <a:avLst/>
                    <a:gdLst/>
                    <a:ahLst/>
                    <a:cxnLst>
                      <a:cxn ang="0">
                        <a:pos x="38" y="90"/>
                      </a:cxn>
                      <a:cxn ang="0">
                        <a:pos x="63" y="27"/>
                      </a:cxn>
                      <a:cxn ang="0">
                        <a:pos x="104" y="0"/>
                      </a:cxn>
                      <a:cxn ang="0">
                        <a:pos x="141" y="0"/>
                      </a:cxn>
                      <a:cxn ang="0">
                        <a:pos x="179" y="18"/>
                      </a:cxn>
                      <a:cxn ang="0">
                        <a:pos x="216" y="54"/>
                      </a:cxn>
                      <a:cxn ang="0">
                        <a:pos x="235" y="117"/>
                      </a:cxn>
                      <a:cxn ang="0">
                        <a:pos x="245" y="180"/>
                      </a:cxn>
                      <a:cxn ang="0">
                        <a:pos x="263" y="243"/>
                      </a:cxn>
                      <a:cxn ang="0">
                        <a:pos x="298" y="312"/>
                      </a:cxn>
                      <a:cxn ang="0">
                        <a:pos x="357" y="384"/>
                      </a:cxn>
                      <a:cxn ang="0">
                        <a:pos x="415" y="432"/>
                      </a:cxn>
                      <a:cxn ang="0">
                        <a:pos x="499" y="468"/>
                      </a:cxn>
                      <a:cxn ang="0">
                        <a:pos x="571" y="522"/>
                      </a:cxn>
                      <a:cxn ang="0">
                        <a:pos x="608" y="577"/>
                      </a:cxn>
                      <a:cxn ang="0">
                        <a:pos x="602" y="622"/>
                      </a:cxn>
                      <a:cxn ang="0">
                        <a:pos x="593" y="676"/>
                      </a:cxn>
                      <a:cxn ang="0">
                        <a:pos x="565" y="712"/>
                      </a:cxn>
                      <a:cxn ang="0">
                        <a:pos x="518" y="757"/>
                      </a:cxn>
                      <a:cxn ang="0">
                        <a:pos x="449" y="790"/>
                      </a:cxn>
                      <a:cxn ang="0">
                        <a:pos x="396" y="800"/>
                      </a:cxn>
                      <a:cxn ang="0">
                        <a:pos x="320" y="784"/>
                      </a:cxn>
                      <a:cxn ang="0">
                        <a:pos x="251" y="748"/>
                      </a:cxn>
                      <a:cxn ang="0">
                        <a:pos x="179" y="694"/>
                      </a:cxn>
                      <a:cxn ang="0">
                        <a:pos x="129" y="631"/>
                      </a:cxn>
                      <a:cxn ang="0">
                        <a:pos x="82" y="550"/>
                      </a:cxn>
                      <a:cxn ang="0">
                        <a:pos x="44" y="456"/>
                      </a:cxn>
                      <a:cxn ang="0">
                        <a:pos x="19" y="375"/>
                      </a:cxn>
                      <a:cxn ang="0">
                        <a:pos x="7" y="297"/>
                      </a:cxn>
                      <a:cxn ang="0">
                        <a:pos x="0" y="189"/>
                      </a:cxn>
                      <a:cxn ang="0">
                        <a:pos x="19" y="117"/>
                      </a:cxn>
                      <a:cxn ang="0">
                        <a:pos x="38" y="90"/>
                      </a:cxn>
                    </a:cxnLst>
                    <a:rect l="0" t="0" r="r" b="b"/>
                    <a:pathLst>
                      <a:path w="608" h="800">
                        <a:moveTo>
                          <a:pt x="38" y="90"/>
                        </a:moveTo>
                        <a:lnTo>
                          <a:pt x="63" y="27"/>
                        </a:lnTo>
                        <a:lnTo>
                          <a:pt x="104" y="0"/>
                        </a:lnTo>
                        <a:lnTo>
                          <a:pt x="141" y="0"/>
                        </a:lnTo>
                        <a:lnTo>
                          <a:pt x="179" y="18"/>
                        </a:lnTo>
                        <a:lnTo>
                          <a:pt x="216" y="54"/>
                        </a:lnTo>
                        <a:lnTo>
                          <a:pt x="235" y="117"/>
                        </a:lnTo>
                        <a:lnTo>
                          <a:pt x="245" y="180"/>
                        </a:lnTo>
                        <a:lnTo>
                          <a:pt x="263" y="243"/>
                        </a:lnTo>
                        <a:lnTo>
                          <a:pt x="298" y="312"/>
                        </a:lnTo>
                        <a:lnTo>
                          <a:pt x="357" y="384"/>
                        </a:lnTo>
                        <a:lnTo>
                          <a:pt x="415" y="432"/>
                        </a:lnTo>
                        <a:lnTo>
                          <a:pt x="499" y="468"/>
                        </a:lnTo>
                        <a:lnTo>
                          <a:pt x="571" y="522"/>
                        </a:lnTo>
                        <a:lnTo>
                          <a:pt x="608" y="577"/>
                        </a:lnTo>
                        <a:lnTo>
                          <a:pt x="602" y="622"/>
                        </a:lnTo>
                        <a:lnTo>
                          <a:pt x="593" y="676"/>
                        </a:lnTo>
                        <a:lnTo>
                          <a:pt x="565" y="712"/>
                        </a:lnTo>
                        <a:lnTo>
                          <a:pt x="518" y="757"/>
                        </a:lnTo>
                        <a:lnTo>
                          <a:pt x="449" y="790"/>
                        </a:lnTo>
                        <a:lnTo>
                          <a:pt x="396" y="800"/>
                        </a:lnTo>
                        <a:lnTo>
                          <a:pt x="320" y="784"/>
                        </a:lnTo>
                        <a:lnTo>
                          <a:pt x="251" y="748"/>
                        </a:lnTo>
                        <a:lnTo>
                          <a:pt x="179" y="694"/>
                        </a:lnTo>
                        <a:lnTo>
                          <a:pt x="129" y="631"/>
                        </a:lnTo>
                        <a:lnTo>
                          <a:pt x="82" y="550"/>
                        </a:lnTo>
                        <a:lnTo>
                          <a:pt x="44" y="456"/>
                        </a:lnTo>
                        <a:lnTo>
                          <a:pt x="19" y="375"/>
                        </a:lnTo>
                        <a:lnTo>
                          <a:pt x="7" y="297"/>
                        </a:lnTo>
                        <a:lnTo>
                          <a:pt x="0" y="189"/>
                        </a:lnTo>
                        <a:lnTo>
                          <a:pt x="19" y="117"/>
                        </a:lnTo>
                        <a:lnTo>
                          <a:pt x="38" y="9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9713" name="Freeform 33"/>
                  <p:cNvSpPr>
                    <a:spLocks/>
                  </p:cNvSpPr>
                  <p:nvPr/>
                </p:nvSpPr>
                <p:spPr bwMode="auto">
                  <a:xfrm>
                    <a:off x="4094" y="2846"/>
                    <a:ext cx="1043" cy="726"/>
                  </a:xfrm>
                  <a:custGeom>
                    <a:avLst/>
                    <a:gdLst/>
                    <a:ahLst/>
                    <a:cxnLst>
                      <a:cxn ang="0">
                        <a:pos x="116" y="230"/>
                      </a:cxn>
                      <a:cxn ang="0">
                        <a:pos x="216" y="147"/>
                      </a:cxn>
                      <a:cxn ang="0">
                        <a:pos x="338" y="72"/>
                      </a:cxn>
                      <a:cxn ang="0">
                        <a:pos x="417" y="27"/>
                      </a:cxn>
                      <a:cxn ang="0">
                        <a:pos x="479" y="12"/>
                      </a:cxn>
                      <a:cxn ang="0">
                        <a:pos x="529" y="0"/>
                      </a:cxn>
                      <a:cxn ang="0">
                        <a:pos x="573" y="18"/>
                      </a:cxn>
                      <a:cxn ang="0">
                        <a:pos x="601" y="75"/>
                      </a:cxn>
                      <a:cxn ang="0">
                        <a:pos x="620" y="230"/>
                      </a:cxn>
                      <a:cxn ang="0">
                        <a:pos x="620" y="416"/>
                      </a:cxn>
                      <a:cxn ang="0">
                        <a:pos x="620" y="536"/>
                      </a:cxn>
                      <a:cxn ang="0">
                        <a:pos x="642" y="609"/>
                      </a:cxn>
                      <a:cxn ang="0">
                        <a:pos x="686" y="597"/>
                      </a:cxn>
                      <a:cxn ang="0">
                        <a:pos x="717" y="552"/>
                      </a:cxn>
                      <a:cxn ang="0">
                        <a:pos x="779" y="500"/>
                      </a:cxn>
                      <a:cxn ang="0">
                        <a:pos x="876" y="470"/>
                      </a:cxn>
                      <a:cxn ang="0">
                        <a:pos x="943" y="470"/>
                      </a:cxn>
                      <a:cxn ang="0">
                        <a:pos x="1043" y="488"/>
                      </a:cxn>
                      <a:cxn ang="0">
                        <a:pos x="1037" y="524"/>
                      </a:cxn>
                      <a:cxn ang="0">
                        <a:pos x="1015" y="555"/>
                      </a:cxn>
                      <a:cxn ang="0">
                        <a:pos x="981" y="561"/>
                      </a:cxn>
                      <a:cxn ang="0">
                        <a:pos x="943" y="542"/>
                      </a:cxn>
                      <a:cxn ang="0">
                        <a:pos x="886" y="518"/>
                      </a:cxn>
                      <a:cxn ang="0">
                        <a:pos x="829" y="518"/>
                      </a:cxn>
                      <a:cxn ang="0">
                        <a:pos x="754" y="564"/>
                      </a:cxn>
                      <a:cxn ang="0">
                        <a:pos x="708" y="633"/>
                      </a:cxn>
                      <a:cxn ang="0">
                        <a:pos x="698" y="690"/>
                      </a:cxn>
                      <a:cxn ang="0">
                        <a:pos x="679" y="726"/>
                      </a:cxn>
                      <a:cxn ang="0">
                        <a:pos x="604" y="723"/>
                      </a:cxn>
                      <a:cxn ang="0">
                        <a:pos x="601" y="669"/>
                      </a:cxn>
                      <a:cxn ang="0">
                        <a:pos x="576" y="591"/>
                      </a:cxn>
                      <a:cxn ang="0">
                        <a:pos x="567" y="509"/>
                      </a:cxn>
                      <a:cxn ang="0">
                        <a:pos x="573" y="401"/>
                      </a:cxn>
                      <a:cxn ang="0">
                        <a:pos x="564" y="248"/>
                      </a:cxn>
                      <a:cxn ang="0">
                        <a:pos x="558" y="147"/>
                      </a:cxn>
                      <a:cxn ang="0">
                        <a:pos x="539" y="111"/>
                      </a:cxn>
                      <a:cxn ang="0">
                        <a:pos x="501" y="75"/>
                      </a:cxn>
                      <a:cxn ang="0">
                        <a:pos x="461" y="75"/>
                      </a:cxn>
                      <a:cxn ang="0">
                        <a:pos x="403" y="111"/>
                      </a:cxn>
                      <a:cxn ang="0">
                        <a:pos x="328" y="181"/>
                      </a:cxn>
                      <a:cxn ang="0">
                        <a:pos x="235" y="272"/>
                      </a:cxn>
                      <a:cxn ang="0">
                        <a:pos x="141" y="356"/>
                      </a:cxn>
                      <a:cxn ang="0">
                        <a:pos x="94" y="383"/>
                      </a:cxn>
                      <a:cxn ang="0">
                        <a:pos x="38" y="383"/>
                      </a:cxn>
                      <a:cxn ang="0">
                        <a:pos x="0" y="344"/>
                      </a:cxn>
                      <a:cxn ang="0">
                        <a:pos x="3" y="281"/>
                      </a:cxn>
                      <a:cxn ang="0">
                        <a:pos x="41" y="248"/>
                      </a:cxn>
                      <a:cxn ang="0">
                        <a:pos x="84" y="239"/>
                      </a:cxn>
                      <a:cxn ang="0">
                        <a:pos x="116" y="230"/>
                      </a:cxn>
                    </a:cxnLst>
                    <a:rect l="0" t="0" r="r" b="b"/>
                    <a:pathLst>
                      <a:path w="1043" h="726">
                        <a:moveTo>
                          <a:pt x="116" y="230"/>
                        </a:moveTo>
                        <a:lnTo>
                          <a:pt x="216" y="147"/>
                        </a:lnTo>
                        <a:lnTo>
                          <a:pt x="338" y="72"/>
                        </a:lnTo>
                        <a:lnTo>
                          <a:pt x="417" y="27"/>
                        </a:lnTo>
                        <a:lnTo>
                          <a:pt x="479" y="12"/>
                        </a:lnTo>
                        <a:lnTo>
                          <a:pt x="529" y="0"/>
                        </a:lnTo>
                        <a:lnTo>
                          <a:pt x="573" y="18"/>
                        </a:lnTo>
                        <a:lnTo>
                          <a:pt x="601" y="75"/>
                        </a:lnTo>
                        <a:lnTo>
                          <a:pt x="620" y="230"/>
                        </a:lnTo>
                        <a:lnTo>
                          <a:pt x="620" y="416"/>
                        </a:lnTo>
                        <a:lnTo>
                          <a:pt x="620" y="536"/>
                        </a:lnTo>
                        <a:lnTo>
                          <a:pt x="642" y="609"/>
                        </a:lnTo>
                        <a:lnTo>
                          <a:pt x="686" y="597"/>
                        </a:lnTo>
                        <a:lnTo>
                          <a:pt x="717" y="552"/>
                        </a:lnTo>
                        <a:lnTo>
                          <a:pt x="779" y="500"/>
                        </a:lnTo>
                        <a:lnTo>
                          <a:pt x="876" y="470"/>
                        </a:lnTo>
                        <a:lnTo>
                          <a:pt x="943" y="470"/>
                        </a:lnTo>
                        <a:lnTo>
                          <a:pt x="1043" y="488"/>
                        </a:lnTo>
                        <a:lnTo>
                          <a:pt x="1037" y="524"/>
                        </a:lnTo>
                        <a:lnTo>
                          <a:pt x="1015" y="555"/>
                        </a:lnTo>
                        <a:lnTo>
                          <a:pt x="981" y="561"/>
                        </a:lnTo>
                        <a:lnTo>
                          <a:pt x="943" y="542"/>
                        </a:lnTo>
                        <a:lnTo>
                          <a:pt x="886" y="518"/>
                        </a:lnTo>
                        <a:lnTo>
                          <a:pt x="829" y="518"/>
                        </a:lnTo>
                        <a:lnTo>
                          <a:pt x="754" y="564"/>
                        </a:lnTo>
                        <a:lnTo>
                          <a:pt x="708" y="633"/>
                        </a:lnTo>
                        <a:lnTo>
                          <a:pt x="698" y="690"/>
                        </a:lnTo>
                        <a:lnTo>
                          <a:pt x="679" y="726"/>
                        </a:lnTo>
                        <a:lnTo>
                          <a:pt x="604" y="723"/>
                        </a:lnTo>
                        <a:lnTo>
                          <a:pt x="601" y="669"/>
                        </a:lnTo>
                        <a:lnTo>
                          <a:pt x="576" y="591"/>
                        </a:lnTo>
                        <a:lnTo>
                          <a:pt x="567" y="509"/>
                        </a:lnTo>
                        <a:lnTo>
                          <a:pt x="573" y="401"/>
                        </a:lnTo>
                        <a:lnTo>
                          <a:pt x="564" y="248"/>
                        </a:lnTo>
                        <a:lnTo>
                          <a:pt x="558" y="147"/>
                        </a:lnTo>
                        <a:lnTo>
                          <a:pt x="539" y="111"/>
                        </a:lnTo>
                        <a:lnTo>
                          <a:pt x="501" y="75"/>
                        </a:lnTo>
                        <a:lnTo>
                          <a:pt x="461" y="75"/>
                        </a:lnTo>
                        <a:lnTo>
                          <a:pt x="403" y="111"/>
                        </a:lnTo>
                        <a:lnTo>
                          <a:pt x="328" y="181"/>
                        </a:lnTo>
                        <a:lnTo>
                          <a:pt x="235" y="272"/>
                        </a:lnTo>
                        <a:lnTo>
                          <a:pt x="141" y="356"/>
                        </a:lnTo>
                        <a:lnTo>
                          <a:pt x="94" y="383"/>
                        </a:lnTo>
                        <a:lnTo>
                          <a:pt x="38" y="383"/>
                        </a:lnTo>
                        <a:lnTo>
                          <a:pt x="0" y="344"/>
                        </a:lnTo>
                        <a:lnTo>
                          <a:pt x="3" y="281"/>
                        </a:lnTo>
                        <a:lnTo>
                          <a:pt x="41" y="248"/>
                        </a:lnTo>
                        <a:lnTo>
                          <a:pt x="84" y="239"/>
                        </a:lnTo>
                        <a:lnTo>
                          <a:pt x="116" y="23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9714" name="Freeform 34"/>
                  <p:cNvSpPr>
                    <a:spLocks/>
                  </p:cNvSpPr>
                  <p:nvPr/>
                </p:nvSpPr>
                <p:spPr bwMode="auto">
                  <a:xfrm>
                    <a:off x="4038" y="3162"/>
                    <a:ext cx="713" cy="762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2" y="16"/>
                      </a:cxn>
                      <a:cxn ang="0">
                        <a:pos x="69" y="0"/>
                      </a:cxn>
                      <a:cxn ang="0">
                        <a:pos x="134" y="7"/>
                      </a:cxn>
                      <a:cxn ang="0">
                        <a:pos x="150" y="52"/>
                      </a:cxn>
                      <a:cxn ang="0">
                        <a:pos x="125" y="227"/>
                      </a:cxn>
                      <a:cxn ang="0">
                        <a:pos x="122" y="360"/>
                      </a:cxn>
                      <a:cxn ang="0">
                        <a:pos x="116" y="435"/>
                      </a:cxn>
                      <a:cxn ang="0">
                        <a:pos x="116" y="450"/>
                      </a:cxn>
                      <a:cxn ang="0">
                        <a:pos x="131" y="524"/>
                      </a:cxn>
                      <a:cxn ang="0">
                        <a:pos x="172" y="536"/>
                      </a:cxn>
                      <a:cxn ang="0">
                        <a:pos x="225" y="524"/>
                      </a:cxn>
                      <a:cxn ang="0">
                        <a:pos x="303" y="481"/>
                      </a:cxn>
                      <a:cxn ang="0">
                        <a:pos x="387" y="460"/>
                      </a:cxn>
                      <a:cxn ang="0">
                        <a:pos x="482" y="444"/>
                      </a:cxn>
                      <a:cxn ang="0">
                        <a:pos x="585" y="432"/>
                      </a:cxn>
                      <a:cxn ang="0">
                        <a:pos x="660" y="432"/>
                      </a:cxn>
                      <a:cxn ang="0">
                        <a:pos x="694" y="441"/>
                      </a:cxn>
                      <a:cxn ang="0">
                        <a:pos x="713" y="463"/>
                      </a:cxn>
                      <a:cxn ang="0">
                        <a:pos x="704" y="496"/>
                      </a:cxn>
                      <a:cxn ang="0">
                        <a:pos x="657" y="524"/>
                      </a:cxn>
                      <a:cxn ang="0">
                        <a:pos x="613" y="563"/>
                      </a:cxn>
                      <a:cxn ang="0">
                        <a:pos x="572" y="618"/>
                      </a:cxn>
                      <a:cxn ang="0">
                        <a:pos x="547" y="663"/>
                      </a:cxn>
                      <a:cxn ang="0">
                        <a:pos x="526" y="708"/>
                      </a:cxn>
                      <a:cxn ang="0">
                        <a:pos x="510" y="762"/>
                      </a:cxn>
                      <a:cxn ang="0">
                        <a:pos x="488" y="762"/>
                      </a:cxn>
                      <a:cxn ang="0">
                        <a:pos x="469" y="741"/>
                      </a:cxn>
                      <a:cxn ang="0">
                        <a:pos x="462" y="681"/>
                      </a:cxn>
                      <a:cxn ang="0">
                        <a:pos x="507" y="627"/>
                      </a:cxn>
                      <a:cxn ang="0">
                        <a:pos x="566" y="563"/>
                      </a:cxn>
                      <a:cxn ang="0">
                        <a:pos x="622" y="515"/>
                      </a:cxn>
                      <a:cxn ang="0">
                        <a:pos x="647" y="499"/>
                      </a:cxn>
                      <a:cxn ang="0">
                        <a:pos x="657" y="478"/>
                      </a:cxn>
                      <a:cxn ang="0">
                        <a:pos x="632" y="463"/>
                      </a:cxn>
                      <a:cxn ang="0">
                        <a:pos x="547" y="463"/>
                      </a:cxn>
                      <a:cxn ang="0">
                        <a:pos x="440" y="481"/>
                      </a:cxn>
                      <a:cxn ang="0">
                        <a:pos x="356" y="509"/>
                      </a:cxn>
                      <a:cxn ang="0">
                        <a:pos x="265" y="560"/>
                      </a:cxn>
                      <a:cxn ang="0">
                        <a:pos x="187" y="596"/>
                      </a:cxn>
                      <a:cxn ang="0">
                        <a:pos x="103" y="599"/>
                      </a:cxn>
                      <a:cxn ang="0">
                        <a:pos x="69" y="587"/>
                      </a:cxn>
                      <a:cxn ang="0">
                        <a:pos x="50" y="542"/>
                      </a:cxn>
                      <a:cxn ang="0">
                        <a:pos x="37" y="478"/>
                      </a:cxn>
                      <a:cxn ang="0">
                        <a:pos x="31" y="360"/>
                      </a:cxn>
                      <a:cxn ang="0">
                        <a:pos x="19" y="151"/>
                      </a:cxn>
                      <a:cxn ang="0">
                        <a:pos x="0" y="64"/>
                      </a:cxn>
                    </a:cxnLst>
                    <a:rect l="0" t="0" r="r" b="b"/>
                    <a:pathLst>
                      <a:path w="713" h="762">
                        <a:moveTo>
                          <a:pt x="0" y="64"/>
                        </a:moveTo>
                        <a:lnTo>
                          <a:pt x="22" y="16"/>
                        </a:lnTo>
                        <a:lnTo>
                          <a:pt x="69" y="0"/>
                        </a:lnTo>
                        <a:lnTo>
                          <a:pt x="134" y="7"/>
                        </a:lnTo>
                        <a:lnTo>
                          <a:pt x="150" y="52"/>
                        </a:lnTo>
                        <a:lnTo>
                          <a:pt x="125" y="227"/>
                        </a:lnTo>
                        <a:lnTo>
                          <a:pt x="122" y="360"/>
                        </a:lnTo>
                        <a:lnTo>
                          <a:pt x="116" y="435"/>
                        </a:lnTo>
                        <a:lnTo>
                          <a:pt x="116" y="450"/>
                        </a:lnTo>
                        <a:lnTo>
                          <a:pt x="131" y="524"/>
                        </a:lnTo>
                        <a:lnTo>
                          <a:pt x="172" y="536"/>
                        </a:lnTo>
                        <a:lnTo>
                          <a:pt x="225" y="524"/>
                        </a:lnTo>
                        <a:lnTo>
                          <a:pt x="303" y="481"/>
                        </a:lnTo>
                        <a:lnTo>
                          <a:pt x="387" y="460"/>
                        </a:lnTo>
                        <a:lnTo>
                          <a:pt x="482" y="444"/>
                        </a:lnTo>
                        <a:lnTo>
                          <a:pt x="585" y="432"/>
                        </a:lnTo>
                        <a:lnTo>
                          <a:pt x="660" y="432"/>
                        </a:lnTo>
                        <a:lnTo>
                          <a:pt x="694" y="441"/>
                        </a:lnTo>
                        <a:lnTo>
                          <a:pt x="713" y="463"/>
                        </a:lnTo>
                        <a:lnTo>
                          <a:pt x="704" y="496"/>
                        </a:lnTo>
                        <a:lnTo>
                          <a:pt x="657" y="524"/>
                        </a:lnTo>
                        <a:lnTo>
                          <a:pt x="613" y="563"/>
                        </a:lnTo>
                        <a:lnTo>
                          <a:pt x="572" y="618"/>
                        </a:lnTo>
                        <a:lnTo>
                          <a:pt x="547" y="663"/>
                        </a:lnTo>
                        <a:lnTo>
                          <a:pt x="526" y="708"/>
                        </a:lnTo>
                        <a:lnTo>
                          <a:pt x="510" y="762"/>
                        </a:lnTo>
                        <a:lnTo>
                          <a:pt x="488" y="762"/>
                        </a:lnTo>
                        <a:lnTo>
                          <a:pt x="469" y="741"/>
                        </a:lnTo>
                        <a:lnTo>
                          <a:pt x="462" y="681"/>
                        </a:lnTo>
                        <a:lnTo>
                          <a:pt x="507" y="627"/>
                        </a:lnTo>
                        <a:lnTo>
                          <a:pt x="566" y="563"/>
                        </a:lnTo>
                        <a:lnTo>
                          <a:pt x="622" y="515"/>
                        </a:lnTo>
                        <a:lnTo>
                          <a:pt x="647" y="499"/>
                        </a:lnTo>
                        <a:lnTo>
                          <a:pt x="657" y="478"/>
                        </a:lnTo>
                        <a:lnTo>
                          <a:pt x="632" y="463"/>
                        </a:lnTo>
                        <a:lnTo>
                          <a:pt x="547" y="463"/>
                        </a:lnTo>
                        <a:lnTo>
                          <a:pt x="440" y="481"/>
                        </a:lnTo>
                        <a:lnTo>
                          <a:pt x="356" y="509"/>
                        </a:lnTo>
                        <a:lnTo>
                          <a:pt x="265" y="560"/>
                        </a:lnTo>
                        <a:lnTo>
                          <a:pt x="187" y="596"/>
                        </a:lnTo>
                        <a:lnTo>
                          <a:pt x="103" y="599"/>
                        </a:lnTo>
                        <a:lnTo>
                          <a:pt x="69" y="587"/>
                        </a:lnTo>
                        <a:lnTo>
                          <a:pt x="50" y="542"/>
                        </a:lnTo>
                        <a:lnTo>
                          <a:pt x="37" y="478"/>
                        </a:lnTo>
                        <a:lnTo>
                          <a:pt x="31" y="360"/>
                        </a:lnTo>
                        <a:lnTo>
                          <a:pt x="19" y="151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4864" y="3099"/>
                  <a:ext cx="432" cy="877"/>
                  <a:chOff x="4864" y="3099"/>
                  <a:chExt cx="432" cy="877"/>
                </a:xfrm>
              </p:grpSpPr>
              <p:sp>
                <p:nvSpPr>
                  <p:cNvPr id="1479716" name="Freeform 36"/>
                  <p:cNvSpPr>
                    <a:spLocks/>
                  </p:cNvSpPr>
                  <p:nvPr/>
                </p:nvSpPr>
                <p:spPr bwMode="auto">
                  <a:xfrm>
                    <a:off x="4956" y="3588"/>
                    <a:ext cx="340" cy="109"/>
                  </a:xfrm>
                  <a:custGeom>
                    <a:avLst/>
                    <a:gdLst/>
                    <a:ahLst/>
                    <a:cxnLst>
                      <a:cxn ang="0">
                        <a:pos x="340" y="109"/>
                      </a:cxn>
                      <a:cxn ang="0">
                        <a:pos x="165" y="30"/>
                      </a:cxn>
                      <a:cxn ang="0">
                        <a:pos x="48" y="0"/>
                      </a:cxn>
                      <a:cxn ang="0">
                        <a:pos x="10" y="0"/>
                      </a:cxn>
                      <a:cxn ang="0">
                        <a:pos x="0" y="27"/>
                      </a:cxn>
                      <a:cxn ang="0">
                        <a:pos x="22" y="48"/>
                      </a:cxn>
                      <a:cxn ang="0">
                        <a:pos x="70" y="54"/>
                      </a:cxn>
                      <a:cxn ang="0">
                        <a:pos x="184" y="75"/>
                      </a:cxn>
                      <a:cxn ang="0">
                        <a:pos x="340" y="109"/>
                      </a:cxn>
                    </a:cxnLst>
                    <a:rect l="0" t="0" r="r" b="b"/>
                    <a:pathLst>
                      <a:path w="340" h="109">
                        <a:moveTo>
                          <a:pt x="340" y="109"/>
                        </a:moveTo>
                        <a:lnTo>
                          <a:pt x="165" y="30"/>
                        </a:lnTo>
                        <a:lnTo>
                          <a:pt x="48" y="0"/>
                        </a:lnTo>
                        <a:lnTo>
                          <a:pt x="10" y="0"/>
                        </a:lnTo>
                        <a:lnTo>
                          <a:pt x="0" y="27"/>
                        </a:lnTo>
                        <a:lnTo>
                          <a:pt x="22" y="48"/>
                        </a:lnTo>
                        <a:lnTo>
                          <a:pt x="70" y="54"/>
                        </a:lnTo>
                        <a:lnTo>
                          <a:pt x="184" y="75"/>
                        </a:lnTo>
                        <a:lnTo>
                          <a:pt x="340" y="10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9717" name="Freeform 37"/>
                  <p:cNvSpPr>
                    <a:spLocks/>
                  </p:cNvSpPr>
                  <p:nvPr/>
                </p:nvSpPr>
                <p:spPr bwMode="auto">
                  <a:xfrm>
                    <a:off x="4864" y="3685"/>
                    <a:ext cx="97" cy="291"/>
                  </a:xfrm>
                  <a:custGeom>
                    <a:avLst/>
                    <a:gdLst/>
                    <a:ahLst/>
                    <a:cxnLst>
                      <a:cxn ang="0">
                        <a:pos x="97" y="291"/>
                      </a:cxn>
                      <a:cxn ang="0">
                        <a:pos x="94" y="148"/>
                      </a:cxn>
                      <a:cxn ang="0">
                        <a:pos x="69" y="39"/>
                      </a:cxn>
                      <a:cxn ang="0">
                        <a:pos x="41" y="0"/>
                      </a:cxn>
                      <a:cxn ang="0">
                        <a:pos x="19" y="0"/>
                      </a:cxn>
                      <a:cxn ang="0">
                        <a:pos x="0" y="12"/>
                      </a:cxn>
                      <a:cxn ang="0">
                        <a:pos x="0" y="54"/>
                      </a:cxn>
                      <a:cxn ang="0">
                        <a:pos x="47" y="184"/>
                      </a:cxn>
                      <a:cxn ang="0">
                        <a:pos x="97" y="291"/>
                      </a:cxn>
                    </a:cxnLst>
                    <a:rect l="0" t="0" r="r" b="b"/>
                    <a:pathLst>
                      <a:path w="97" h="291">
                        <a:moveTo>
                          <a:pt x="97" y="291"/>
                        </a:moveTo>
                        <a:lnTo>
                          <a:pt x="94" y="148"/>
                        </a:lnTo>
                        <a:lnTo>
                          <a:pt x="69" y="39"/>
                        </a:lnTo>
                        <a:lnTo>
                          <a:pt x="41" y="0"/>
                        </a:lnTo>
                        <a:lnTo>
                          <a:pt x="19" y="0"/>
                        </a:lnTo>
                        <a:lnTo>
                          <a:pt x="0" y="12"/>
                        </a:lnTo>
                        <a:lnTo>
                          <a:pt x="0" y="54"/>
                        </a:lnTo>
                        <a:lnTo>
                          <a:pt x="47" y="184"/>
                        </a:lnTo>
                        <a:lnTo>
                          <a:pt x="97" y="29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9718" name="Freeform 38"/>
                  <p:cNvSpPr>
                    <a:spLocks/>
                  </p:cNvSpPr>
                  <p:nvPr/>
                </p:nvSpPr>
                <p:spPr bwMode="auto">
                  <a:xfrm>
                    <a:off x="5004" y="3099"/>
                    <a:ext cx="214" cy="111"/>
                  </a:xfrm>
                  <a:custGeom>
                    <a:avLst/>
                    <a:gdLst/>
                    <a:ahLst/>
                    <a:cxnLst>
                      <a:cxn ang="0">
                        <a:pos x="0" y="72"/>
                      </a:cxn>
                      <a:cxn ang="0">
                        <a:pos x="42" y="30"/>
                      </a:cxn>
                      <a:cxn ang="0">
                        <a:pos x="100" y="3"/>
                      </a:cxn>
                      <a:cxn ang="0">
                        <a:pos x="166" y="0"/>
                      </a:cxn>
                      <a:cxn ang="0">
                        <a:pos x="214" y="9"/>
                      </a:cxn>
                      <a:cxn ang="0">
                        <a:pos x="138" y="18"/>
                      </a:cxn>
                      <a:cxn ang="0">
                        <a:pos x="109" y="36"/>
                      </a:cxn>
                      <a:cxn ang="0">
                        <a:pos x="81" y="63"/>
                      </a:cxn>
                      <a:cxn ang="0">
                        <a:pos x="68" y="93"/>
                      </a:cxn>
                      <a:cxn ang="0">
                        <a:pos x="42" y="111"/>
                      </a:cxn>
                      <a:cxn ang="0">
                        <a:pos x="10" y="108"/>
                      </a:cxn>
                      <a:cxn ang="0">
                        <a:pos x="0" y="72"/>
                      </a:cxn>
                    </a:cxnLst>
                    <a:rect l="0" t="0" r="r" b="b"/>
                    <a:pathLst>
                      <a:path w="214" h="111">
                        <a:moveTo>
                          <a:pt x="0" y="72"/>
                        </a:moveTo>
                        <a:lnTo>
                          <a:pt x="42" y="30"/>
                        </a:lnTo>
                        <a:lnTo>
                          <a:pt x="100" y="3"/>
                        </a:lnTo>
                        <a:lnTo>
                          <a:pt x="166" y="0"/>
                        </a:lnTo>
                        <a:lnTo>
                          <a:pt x="214" y="9"/>
                        </a:lnTo>
                        <a:lnTo>
                          <a:pt x="138" y="18"/>
                        </a:lnTo>
                        <a:lnTo>
                          <a:pt x="109" y="36"/>
                        </a:lnTo>
                        <a:lnTo>
                          <a:pt x="81" y="63"/>
                        </a:lnTo>
                        <a:lnTo>
                          <a:pt x="68" y="93"/>
                        </a:lnTo>
                        <a:lnTo>
                          <a:pt x="42" y="111"/>
                        </a:lnTo>
                        <a:lnTo>
                          <a:pt x="10" y="10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479719" name="Rectangle 39"/>
            <p:cNvSpPr>
              <a:spLocks noChangeArrowheads="1"/>
            </p:cNvSpPr>
            <p:nvPr/>
          </p:nvSpPr>
          <p:spPr bwMode="auto">
            <a:xfrm>
              <a:off x="619" y="3350"/>
              <a:ext cx="4661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0">
                  <a:latin typeface="Times New Roman" pitchFamily="35" charset="0"/>
                </a:rPr>
                <a:t>The nodes in the stack form a path starting at s.</a:t>
              </a:r>
            </a:p>
          </p:txBody>
        </p:sp>
      </p:grpSp>
      <p:sp>
        <p:nvSpPr>
          <p:cNvPr id="1479720" name="Freeform 40"/>
          <p:cNvSpPr>
            <a:spLocks/>
          </p:cNvSpPr>
          <p:nvPr/>
        </p:nvSpPr>
        <p:spPr bwMode="auto">
          <a:xfrm flipH="1" flipV="1">
            <a:off x="6934200" y="4143375"/>
            <a:ext cx="461963" cy="771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20"/>
              </a:cxn>
              <a:cxn ang="0">
                <a:pos x="252" y="354"/>
              </a:cxn>
              <a:cxn ang="0">
                <a:pos x="24" y="486"/>
              </a:cxn>
            </a:cxnLst>
            <a:rect l="0" t="0" r="r" b="b"/>
            <a:pathLst>
              <a:path w="291" h="486">
                <a:moveTo>
                  <a:pt x="0" y="0"/>
                </a:moveTo>
                <a:cubicBezTo>
                  <a:pt x="40" y="20"/>
                  <a:pt x="198" y="61"/>
                  <a:pt x="240" y="120"/>
                </a:cubicBezTo>
                <a:cubicBezTo>
                  <a:pt x="291" y="229"/>
                  <a:pt x="288" y="293"/>
                  <a:pt x="252" y="354"/>
                </a:cubicBezTo>
                <a:cubicBezTo>
                  <a:pt x="216" y="415"/>
                  <a:pt x="72" y="458"/>
                  <a:pt x="24" y="486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9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9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9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9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79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9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7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7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79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79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72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Linear Order</a:t>
            </a:r>
          </a:p>
        </p:txBody>
      </p:sp>
      <p:sp>
        <p:nvSpPr>
          <p:cNvPr id="1480707" name="Text Box 3"/>
          <p:cNvSpPr txBox="1">
            <a:spLocks noChangeArrowheads="1"/>
          </p:cNvSpPr>
          <p:nvPr/>
        </p:nvSpPr>
        <p:spPr bwMode="auto">
          <a:xfrm>
            <a:off x="2541588" y="974725"/>
            <a:ext cx="3540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a</a:t>
            </a:r>
          </a:p>
        </p:txBody>
      </p:sp>
      <p:sp>
        <p:nvSpPr>
          <p:cNvPr id="1480708" name="Line 4"/>
          <p:cNvSpPr>
            <a:spLocks noChangeShapeType="1"/>
          </p:cNvSpPr>
          <p:nvPr/>
        </p:nvSpPr>
        <p:spPr bwMode="auto">
          <a:xfrm flipH="1">
            <a:off x="1905000" y="1371600"/>
            <a:ext cx="9906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09" name="Line 5"/>
          <p:cNvSpPr>
            <a:spLocks noChangeShapeType="1"/>
          </p:cNvSpPr>
          <p:nvPr/>
        </p:nvSpPr>
        <p:spPr bwMode="auto">
          <a:xfrm>
            <a:off x="3117850" y="2057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10" name="Text Box 6"/>
          <p:cNvSpPr txBox="1">
            <a:spLocks noChangeArrowheads="1"/>
          </p:cNvSpPr>
          <p:nvPr/>
        </p:nvSpPr>
        <p:spPr bwMode="auto">
          <a:xfrm>
            <a:off x="1347788" y="18891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b</a:t>
            </a:r>
          </a:p>
        </p:txBody>
      </p:sp>
      <p:sp>
        <p:nvSpPr>
          <p:cNvPr id="1480711" name="Text Box 7"/>
          <p:cNvSpPr txBox="1">
            <a:spLocks noChangeArrowheads="1"/>
          </p:cNvSpPr>
          <p:nvPr/>
        </p:nvSpPr>
        <p:spPr bwMode="auto">
          <a:xfrm>
            <a:off x="3810000" y="18700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h</a:t>
            </a:r>
          </a:p>
        </p:txBody>
      </p:sp>
      <p:sp>
        <p:nvSpPr>
          <p:cNvPr id="1480712" name="Line 8"/>
          <p:cNvSpPr>
            <a:spLocks noChangeShapeType="1"/>
          </p:cNvSpPr>
          <p:nvPr/>
        </p:nvSpPr>
        <p:spPr bwMode="auto">
          <a:xfrm>
            <a:off x="3132138" y="2590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13" name="Text Box 9"/>
          <p:cNvSpPr txBox="1">
            <a:spLocks noChangeArrowheads="1"/>
          </p:cNvSpPr>
          <p:nvPr/>
        </p:nvSpPr>
        <p:spPr bwMode="auto">
          <a:xfrm>
            <a:off x="1362075" y="24225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c</a:t>
            </a:r>
          </a:p>
        </p:txBody>
      </p:sp>
      <p:sp>
        <p:nvSpPr>
          <p:cNvPr id="1480714" name="Text Box 10"/>
          <p:cNvSpPr txBox="1">
            <a:spLocks noChangeArrowheads="1"/>
          </p:cNvSpPr>
          <p:nvPr/>
        </p:nvSpPr>
        <p:spPr bwMode="auto">
          <a:xfrm>
            <a:off x="3824288" y="2403475"/>
            <a:ext cx="290512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i</a:t>
            </a:r>
          </a:p>
        </p:txBody>
      </p:sp>
      <p:sp>
        <p:nvSpPr>
          <p:cNvPr id="1480715" name="Line 11"/>
          <p:cNvSpPr>
            <a:spLocks noChangeShapeType="1"/>
          </p:cNvSpPr>
          <p:nvPr/>
        </p:nvSpPr>
        <p:spPr bwMode="auto">
          <a:xfrm>
            <a:off x="3146425" y="31242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16" name="Text Box 12"/>
          <p:cNvSpPr txBox="1">
            <a:spLocks noChangeArrowheads="1"/>
          </p:cNvSpPr>
          <p:nvPr/>
        </p:nvSpPr>
        <p:spPr bwMode="auto">
          <a:xfrm>
            <a:off x="1376363" y="29559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d</a:t>
            </a:r>
          </a:p>
        </p:txBody>
      </p:sp>
      <p:sp>
        <p:nvSpPr>
          <p:cNvPr id="1480717" name="Text Box 13"/>
          <p:cNvSpPr txBox="1">
            <a:spLocks noChangeArrowheads="1"/>
          </p:cNvSpPr>
          <p:nvPr/>
        </p:nvSpPr>
        <p:spPr bwMode="auto">
          <a:xfrm>
            <a:off x="3838575" y="29368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j</a:t>
            </a:r>
          </a:p>
        </p:txBody>
      </p:sp>
      <p:sp>
        <p:nvSpPr>
          <p:cNvPr id="1480718" name="Line 14"/>
          <p:cNvSpPr>
            <a:spLocks noChangeShapeType="1"/>
          </p:cNvSpPr>
          <p:nvPr/>
        </p:nvSpPr>
        <p:spPr bwMode="auto">
          <a:xfrm>
            <a:off x="3160713" y="36576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19" name="Text Box 15"/>
          <p:cNvSpPr txBox="1">
            <a:spLocks noChangeArrowheads="1"/>
          </p:cNvSpPr>
          <p:nvPr/>
        </p:nvSpPr>
        <p:spPr bwMode="auto">
          <a:xfrm>
            <a:off x="1390650" y="3489325"/>
            <a:ext cx="3540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e</a:t>
            </a:r>
          </a:p>
        </p:txBody>
      </p:sp>
      <p:sp>
        <p:nvSpPr>
          <p:cNvPr id="1480720" name="Text Box 16"/>
          <p:cNvSpPr txBox="1">
            <a:spLocks noChangeArrowheads="1"/>
          </p:cNvSpPr>
          <p:nvPr/>
        </p:nvSpPr>
        <p:spPr bwMode="auto">
          <a:xfrm>
            <a:off x="3852863" y="347027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k</a:t>
            </a:r>
          </a:p>
        </p:txBody>
      </p:sp>
      <p:sp>
        <p:nvSpPr>
          <p:cNvPr id="1480721" name="Text Box 17"/>
          <p:cNvSpPr txBox="1">
            <a:spLocks noChangeArrowheads="1"/>
          </p:cNvSpPr>
          <p:nvPr/>
        </p:nvSpPr>
        <p:spPr bwMode="auto">
          <a:xfrm>
            <a:off x="1404938" y="4708525"/>
            <a:ext cx="3111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f</a:t>
            </a:r>
          </a:p>
        </p:txBody>
      </p:sp>
      <p:sp>
        <p:nvSpPr>
          <p:cNvPr id="1480722" name="Text Box 18"/>
          <p:cNvSpPr txBox="1">
            <a:spLocks noChangeArrowheads="1"/>
          </p:cNvSpPr>
          <p:nvPr/>
        </p:nvSpPr>
        <p:spPr bwMode="auto">
          <a:xfrm>
            <a:off x="2292350" y="3946525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g</a:t>
            </a:r>
          </a:p>
        </p:txBody>
      </p:sp>
      <p:sp>
        <p:nvSpPr>
          <p:cNvPr id="1480723" name="Line 19"/>
          <p:cNvSpPr>
            <a:spLocks noChangeShapeType="1"/>
          </p:cNvSpPr>
          <p:nvPr/>
        </p:nvSpPr>
        <p:spPr bwMode="auto">
          <a:xfrm>
            <a:off x="2895600" y="13716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24" name="Line 20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25" name="Line 21"/>
          <p:cNvSpPr>
            <a:spLocks noChangeShapeType="1"/>
          </p:cNvSpPr>
          <p:nvPr/>
        </p:nvSpPr>
        <p:spPr bwMode="auto">
          <a:xfrm>
            <a:off x="38385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26" name="Line 22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27" name="Line 23"/>
          <p:cNvSpPr>
            <a:spLocks noChangeShapeType="1"/>
          </p:cNvSpPr>
          <p:nvPr/>
        </p:nvSpPr>
        <p:spPr bwMode="auto">
          <a:xfrm>
            <a:off x="18383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28" name="Line 24"/>
          <p:cNvSpPr>
            <a:spLocks noChangeShapeType="1"/>
          </p:cNvSpPr>
          <p:nvPr/>
        </p:nvSpPr>
        <p:spPr bwMode="auto">
          <a:xfrm>
            <a:off x="1857375" y="3276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29" name="Line 25"/>
          <p:cNvSpPr>
            <a:spLocks noChangeShapeType="1"/>
          </p:cNvSpPr>
          <p:nvPr/>
        </p:nvSpPr>
        <p:spPr bwMode="auto">
          <a:xfrm flipH="1">
            <a:off x="2971800" y="3810000"/>
            <a:ext cx="8763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30" name="Line 26"/>
          <p:cNvSpPr>
            <a:spLocks noChangeShapeType="1"/>
          </p:cNvSpPr>
          <p:nvPr/>
        </p:nvSpPr>
        <p:spPr bwMode="auto">
          <a:xfrm>
            <a:off x="1905000" y="3810000"/>
            <a:ext cx="914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31" name="Line 27"/>
          <p:cNvSpPr>
            <a:spLocks noChangeShapeType="1"/>
          </p:cNvSpPr>
          <p:nvPr/>
        </p:nvSpPr>
        <p:spPr bwMode="auto">
          <a:xfrm flipH="1">
            <a:off x="1981200" y="4267200"/>
            <a:ext cx="838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32" name="Line 28"/>
          <p:cNvSpPr>
            <a:spLocks noChangeShapeType="1"/>
          </p:cNvSpPr>
          <p:nvPr/>
        </p:nvSpPr>
        <p:spPr bwMode="auto">
          <a:xfrm>
            <a:off x="2895600" y="4267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232275" y="441325"/>
            <a:ext cx="4464050" cy="4968875"/>
            <a:chOff x="2666" y="278"/>
            <a:chExt cx="2812" cy="3130"/>
          </a:xfrm>
        </p:grpSpPr>
        <p:sp>
          <p:nvSpPr>
            <p:cNvPr id="1480734" name="Line 30"/>
            <p:cNvSpPr>
              <a:spLocks noChangeShapeType="1"/>
            </p:cNvSpPr>
            <p:nvPr/>
          </p:nvSpPr>
          <p:spPr bwMode="auto">
            <a:xfrm>
              <a:off x="4608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35" name="Line 31"/>
            <p:cNvSpPr>
              <a:spLocks noChangeShapeType="1"/>
            </p:cNvSpPr>
            <p:nvPr/>
          </p:nvSpPr>
          <p:spPr bwMode="auto">
            <a:xfrm flipH="1">
              <a:off x="4944" y="1200"/>
              <a:ext cx="0" cy="220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36" name="Text Box 32"/>
            <p:cNvSpPr txBox="1">
              <a:spLocks noChangeArrowheads="1"/>
            </p:cNvSpPr>
            <p:nvPr/>
          </p:nvSpPr>
          <p:spPr bwMode="auto">
            <a:xfrm>
              <a:off x="4128" y="278"/>
              <a:ext cx="1350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Found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Not Handled</a:t>
              </a:r>
              <a:b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</a:br>
              <a:r>
                <a:rPr lang="en-US" sz="3000" b="0">
                  <a:solidFill>
                    <a:schemeClr val="accent1"/>
                  </a:solidFill>
                  <a:latin typeface="Times New Roman" pitchFamily="35" charset="0"/>
                </a:rPr>
                <a:t>Stack </a:t>
              </a:r>
            </a:p>
          </p:txBody>
        </p:sp>
        <p:sp>
          <p:nvSpPr>
            <p:cNvPr id="1480737" name="Text Box 33"/>
            <p:cNvSpPr txBox="1">
              <a:spLocks noChangeArrowheads="1"/>
            </p:cNvSpPr>
            <p:nvPr/>
          </p:nvSpPr>
          <p:spPr bwMode="auto">
            <a:xfrm>
              <a:off x="2666" y="432"/>
              <a:ext cx="98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accent1"/>
                  </a:solidFill>
                  <a:latin typeface="Times New Roman" pitchFamily="35" charset="0"/>
                </a:rPr>
                <a:t>Alg:</a:t>
              </a:r>
              <a:r>
                <a:rPr lang="en-US" sz="2800" b="0">
                  <a:latin typeface="Times New Roman" pitchFamily="35" charset="0"/>
                </a:rPr>
                <a:t> DFS</a:t>
              </a:r>
            </a:p>
          </p:txBody>
        </p:sp>
      </p:grpSp>
      <p:sp>
        <p:nvSpPr>
          <p:cNvPr id="1480738" name="Oval 34"/>
          <p:cNvSpPr>
            <a:spLocks noChangeArrowheads="1"/>
          </p:cNvSpPr>
          <p:nvPr/>
        </p:nvSpPr>
        <p:spPr bwMode="auto">
          <a:xfrm>
            <a:off x="1781175" y="3200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80739" name="Text Box 35"/>
          <p:cNvSpPr txBox="1">
            <a:spLocks noChangeArrowheads="1"/>
          </p:cNvSpPr>
          <p:nvPr/>
        </p:nvSpPr>
        <p:spPr bwMode="auto">
          <a:xfrm>
            <a:off x="3867150" y="4689475"/>
            <a:ext cx="290513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latin typeface="Times New Roman" pitchFamily="35" charset="0"/>
              </a:rPr>
              <a:t>l</a:t>
            </a:r>
          </a:p>
        </p:txBody>
      </p:sp>
      <p:sp>
        <p:nvSpPr>
          <p:cNvPr id="1480740" name="Oval 36"/>
          <p:cNvSpPr>
            <a:spLocks noChangeArrowheads="1"/>
          </p:cNvSpPr>
          <p:nvPr/>
        </p:nvSpPr>
        <p:spPr bwMode="auto">
          <a:xfrm>
            <a:off x="2819400" y="12954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80741" name="Oval 37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80742" name="Oval 38"/>
          <p:cNvSpPr>
            <a:spLocks noChangeArrowheads="1"/>
          </p:cNvSpPr>
          <p:nvPr/>
        </p:nvSpPr>
        <p:spPr bwMode="auto">
          <a:xfrm>
            <a:off x="3733800" y="21367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80743" name="Oval 39"/>
          <p:cNvSpPr>
            <a:spLocks noChangeArrowheads="1"/>
          </p:cNvSpPr>
          <p:nvPr/>
        </p:nvSpPr>
        <p:spPr bwMode="auto">
          <a:xfrm>
            <a:off x="1766888" y="2667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80744" name="Oval 40"/>
          <p:cNvSpPr>
            <a:spLocks noChangeArrowheads="1"/>
          </p:cNvSpPr>
          <p:nvPr/>
        </p:nvSpPr>
        <p:spPr bwMode="auto">
          <a:xfrm>
            <a:off x="3762375" y="32035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80745" name="Oval 41"/>
          <p:cNvSpPr>
            <a:spLocks noChangeArrowheads="1"/>
          </p:cNvSpPr>
          <p:nvPr/>
        </p:nvSpPr>
        <p:spPr bwMode="auto">
          <a:xfrm>
            <a:off x="1795463" y="37338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80746" name="Oval 42"/>
          <p:cNvSpPr>
            <a:spLocks noChangeArrowheads="1"/>
          </p:cNvSpPr>
          <p:nvPr/>
        </p:nvSpPr>
        <p:spPr bwMode="auto">
          <a:xfrm>
            <a:off x="3776663" y="37369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80747" name="Oval 43"/>
          <p:cNvSpPr>
            <a:spLocks noChangeArrowheads="1"/>
          </p:cNvSpPr>
          <p:nvPr/>
        </p:nvSpPr>
        <p:spPr bwMode="auto">
          <a:xfrm>
            <a:off x="180975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80748" name="Oval 44"/>
          <p:cNvSpPr>
            <a:spLocks noChangeArrowheads="1"/>
          </p:cNvSpPr>
          <p:nvPr/>
        </p:nvSpPr>
        <p:spPr bwMode="auto">
          <a:xfrm>
            <a:off x="2819400" y="42068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80749" name="Line 45"/>
          <p:cNvSpPr>
            <a:spLocks noChangeShapeType="1"/>
          </p:cNvSpPr>
          <p:nvPr/>
        </p:nvSpPr>
        <p:spPr bwMode="auto">
          <a:xfrm>
            <a:off x="3819525" y="27432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50" name="Oval 46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80751" name="Text Box 47"/>
          <p:cNvSpPr txBox="1">
            <a:spLocks noChangeArrowheads="1"/>
          </p:cNvSpPr>
          <p:nvPr/>
        </p:nvSpPr>
        <p:spPr bwMode="auto">
          <a:xfrm>
            <a:off x="4708525" y="5719763"/>
            <a:ext cx="3140075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0" dirty="0" err="1">
                <a:latin typeface="Times New Roman" pitchFamily="35" charset="0"/>
              </a:rPr>
              <a:t>a,h,b,c,i,j,k,d,e,g,l,f</a:t>
            </a:r>
            <a:endParaRPr lang="en-US" sz="3000" b="0" dirty="0">
              <a:latin typeface="Times New Roman" pitchFamily="35" charset="0"/>
            </a:endParaRPr>
          </a:p>
        </p:txBody>
      </p:sp>
      <p:sp>
        <p:nvSpPr>
          <p:cNvPr id="1480752" name="Text Box 48"/>
          <p:cNvSpPr txBox="1">
            <a:spLocks noChangeArrowheads="1"/>
          </p:cNvSpPr>
          <p:nvPr/>
        </p:nvSpPr>
        <p:spPr bwMode="auto">
          <a:xfrm>
            <a:off x="7850188" y="5741988"/>
            <a:ext cx="1093787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accent1"/>
                </a:solidFill>
                <a:latin typeface="Times New Roman" pitchFamily="35" charset="0"/>
              </a:rPr>
              <a:t>Done!</a:t>
            </a:r>
          </a:p>
        </p:txBody>
      </p:sp>
      <p:sp>
        <p:nvSpPr>
          <p:cNvPr id="1480753" name="Oval 49"/>
          <p:cNvSpPr>
            <a:spLocks noChangeArrowheads="1"/>
          </p:cNvSpPr>
          <p:nvPr/>
        </p:nvSpPr>
        <p:spPr bwMode="auto">
          <a:xfrm>
            <a:off x="3748088" y="2670175"/>
            <a:ext cx="152400" cy="152400"/>
          </a:xfrm>
          <a:prstGeom prst="ellipse">
            <a:avLst/>
          </a:prstGeom>
          <a:solidFill>
            <a:schemeClr val="bg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5" charset="0"/>
            </a:endParaRPr>
          </a:p>
        </p:txBody>
      </p:sp>
      <p:sp>
        <p:nvSpPr>
          <p:cNvPr id="1480754" name="Text Box 50"/>
          <p:cNvSpPr txBox="1">
            <a:spLocks noChangeArrowheads="1"/>
          </p:cNvSpPr>
          <p:nvPr/>
        </p:nvSpPr>
        <p:spPr bwMode="auto">
          <a:xfrm>
            <a:off x="3087688" y="5849938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Linear Order:</a:t>
            </a:r>
          </a:p>
        </p:txBody>
      </p:sp>
      <p:graphicFrame>
        <p:nvGraphicFramePr>
          <p:cNvPr id="1480755" name="Object 51"/>
          <p:cNvGraphicFramePr>
            <a:graphicFrameLocks noChangeAspect="1"/>
          </p:cNvGraphicFramePr>
          <p:nvPr/>
        </p:nvGraphicFramePr>
        <p:xfrm>
          <a:off x="4224338" y="4108450"/>
          <a:ext cx="28781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18" name="Equation" r:id="rId3" imgW="1244520" imgH="203040" progId="Equation.DSMT4">
                  <p:embed/>
                </p:oleObj>
              </mc:Choice>
              <mc:Fallback>
                <p:oleObj name="Equation" r:id="rId3" imgW="124452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4108450"/>
                        <a:ext cx="287813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Application 3.  Topological Sort</a:t>
            </a:r>
            <a:endParaRPr lang="en-US" dirty="0"/>
          </a:p>
        </p:txBody>
      </p:sp>
      <p:graphicFrame>
        <p:nvGraphicFramePr>
          <p:cNvPr id="608258" name="Object 2"/>
          <p:cNvGraphicFramePr>
            <a:graphicFrameLocks noChangeAspect="1"/>
          </p:cNvGraphicFramePr>
          <p:nvPr/>
        </p:nvGraphicFramePr>
        <p:xfrm>
          <a:off x="457200" y="1116470"/>
          <a:ext cx="6907212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30" name="Equation" r:id="rId3" imgW="3632200" imgH="2032000" progId="Equation.DSMT4">
                  <p:embed/>
                </p:oleObj>
              </mc:Choice>
              <mc:Fallback>
                <p:oleObj name="Equation" r:id="rId3" imgW="3632200" imgH="2032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16470"/>
                        <a:ext cx="6907212" cy="386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figb-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92" r="36030" b="43321"/>
          <a:stretch>
            <a:fillRect/>
          </a:stretch>
        </p:blipFill>
        <p:spPr bwMode="auto">
          <a:xfrm>
            <a:off x="6272390" y="4283383"/>
            <a:ext cx="2300112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">
  <a:themeElements>
    <a:clrScheme name="Custom 5">
      <a:dk1>
        <a:srgbClr val="000000"/>
      </a:dk1>
      <a:lt1>
        <a:srgbClr val="FBEFD2"/>
      </a:lt1>
      <a:dk2>
        <a:srgbClr val="0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3677</TotalTime>
  <Words>3641</Words>
  <Application>Microsoft Office PowerPoint</Application>
  <PresentationFormat>On-screen Show (4:3)</PresentationFormat>
  <Paragraphs>2165</Paragraphs>
  <Slides>101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0" baseType="lpstr">
      <vt:lpstr>ＭＳ Ｐゴシック</vt:lpstr>
      <vt:lpstr>Arial</vt:lpstr>
      <vt:lpstr>Calibri</vt:lpstr>
      <vt:lpstr>Comic Sans MS</vt:lpstr>
      <vt:lpstr>Symbol</vt:lpstr>
      <vt:lpstr>Times New Roman</vt:lpstr>
      <vt:lpstr>Wingdings</vt:lpstr>
      <vt:lpstr>2011</vt:lpstr>
      <vt:lpstr>Equation</vt:lpstr>
      <vt:lpstr>Graphs – Depth First Search</vt:lpstr>
      <vt:lpstr>Graph Search Algorithms</vt:lpstr>
      <vt:lpstr>Outline</vt:lpstr>
      <vt:lpstr>Outline</vt:lpstr>
      <vt:lpstr>Depth First Search (DFS)</vt:lpstr>
      <vt:lpstr>Depth-First Search</vt:lpstr>
      <vt:lpstr>Depth-First Search</vt:lpstr>
      <vt:lpstr>DFS Example on Undirected Graph</vt:lpstr>
      <vt:lpstr>Example (cont.)</vt:lpstr>
      <vt:lpstr>DFS Algorithm Pattern</vt:lpstr>
      <vt:lpstr>DFS Algorithm Pattern</vt:lpstr>
      <vt:lpstr>Properties of DFS</vt:lpstr>
      <vt:lpstr>DFS Algorithm Pattern</vt:lpstr>
      <vt:lpstr>DFS Algorithm Pattern</vt:lpstr>
      <vt:lpstr>Variants of Depth-First Search</vt:lpstr>
      <vt:lpstr>DFS Algorithm with Discovery and Finish Times</vt:lpstr>
      <vt:lpstr>PowerPoint Presentation</vt:lpstr>
      <vt:lpstr>Other Variants of Depth-First Search</vt:lpstr>
      <vt:lpstr>Outline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Classification of Edges in DFS</vt:lpstr>
      <vt:lpstr>Classification of Edges in DFS</vt:lpstr>
      <vt:lpstr>DFS on Undirected Graphs</vt:lpstr>
      <vt:lpstr>DFS on Undirected Graphs</vt:lpstr>
      <vt:lpstr>Outline</vt:lpstr>
      <vt:lpstr>DFS Application 1:  Path Finding</vt:lpstr>
      <vt:lpstr>DFS Application 2:  Cycle Finding</vt:lpstr>
      <vt:lpstr>Why must DFS on a graph with a cycle generate a back edge?</vt:lpstr>
      <vt:lpstr>DFS Application 3. Topological Sorting  (e.g., putting tasks in linear order)</vt:lpstr>
      <vt:lpstr>DAGs and Topological Ordering</vt:lpstr>
      <vt:lpstr>Topological (Linear) Order</vt:lpstr>
      <vt:lpstr>Topological  (Linear) Order</vt:lpstr>
      <vt:lpstr>Algorithm for Topological Sorting</vt:lpstr>
      <vt:lpstr>Linear Order</vt:lpstr>
      <vt:lpstr>Linear Order</vt:lpstr>
      <vt:lpstr>Linear Order</vt:lpstr>
      <vt:lpstr>Linear Order</vt:lpstr>
      <vt:lpstr>Linear Order</vt:lpstr>
      <vt:lpstr>Linear Order</vt:lpstr>
      <vt:lpstr>Linear Order</vt:lpstr>
      <vt:lpstr>Linear Order</vt:lpstr>
      <vt:lpstr>Linear Order</vt:lpstr>
      <vt:lpstr>Linear Order</vt:lpstr>
      <vt:lpstr>Linear Order</vt:lpstr>
      <vt:lpstr>Linear Order</vt:lpstr>
      <vt:lpstr>Linear Order</vt:lpstr>
      <vt:lpstr>Linear Order</vt:lpstr>
      <vt:lpstr>Linear Order</vt:lpstr>
      <vt:lpstr>Linear Order</vt:lpstr>
      <vt:lpstr>Linear Order</vt:lpstr>
      <vt:lpstr>DFS Algorithm for Topologial Sort </vt:lpstr>
      <vt:lpstr>Linear Order</vt:lpstr>
      <vt:lpstr>Linear Order</vt:lpstr>
      <vt:lpstr>Linear Order</vt:lpstr>
      <vt:lpstr>Linear Order</vt:lpstr>
      <vt:lpstr>DFS Application 3.  Topological Sort</vt:lpstr>
      <vt:lpstr>DFS Application 3.  Topological Sort</vt:lpstr>
      <vt:lpstr>Outline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James Elder</dc:creator>
  <cp:keywords/>
  <dc:description/>
  <cp:lastModifiedBy>Microsoft account</cp:lastModifiedBy>
  <cp:revision>80</cp:revision>
  <cp:lastPrinted>2010-03-25T16:57:24Z</cp:lastPrinted>
  <dcterms:created xsi:type="dcterms:W3CDTF">2010-04-13T02:18:56Z</dcterms:created>
  <dcterms:modified xsi:type="dcterms:W3CDTF">2014-07-23T18:16:31Z</dcterms:modified>
  <cp:category/>
</cp:coreProperties>
</file>